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ppt/tags/tag21.xml" ContentType="application/vnd.openxmlformats-officedocument.presentationml.tags+xml"/>
  <Override PartName="/ppt/notesSlides/notesSlide30.xml" ContentType="application/vnd.openxmlformats-officedocument.presentationml.notesSlide+xml"/>
  <Override PartName="/ppt/tags/tag22.xml" ContentType="application/vnd.openxmlformats-officedocument.presentationml.tags+xml"/>
  <Override PartName="/ppt/notesSlides/notesSlide31.xml" ContentType="application/vnd.openxmlformats-officedocument.presentationml.notesSlide+xml"/>
  <Override PartName="/ppt/tags/tag23.xml" ContentType="application/vnd.openxmlformats-officedocument.presentationml.tags+xml"/>
  <Override PartName="/ppt/notesSlides/notesSlide32.xml" ContentType="application/vnd.openxmlformats-officedocument.presentationml.notesSlide+xml"/>
  <Override PartName="/ppt/tags/tag24.xml" ContentType="application/vnd.openxmlformats-officedocument.presentationml.tags+xml"/>
  <Override PartName="/ppt/notesSlides/notesSlide33.xml" ContentType="application/vnd.openxmlformats-officedocument.presentationml.notesSlide+xml"/>
  <Override PartName="/ppt/tags/tag25.xml" ContentType="application/vnd.openxmlformats-officedocument.presentationml.tags+xml"/>
  <Override PartName="/ppt/notesSlides/notesSlide34.xml" ContentType="application/vnd.openxmlformats-officedocument.presentationml.notesSlide+xml"/>
  <Override PartName="/ppt/tags/tag26.xml" ContentType="application/vnd.openxmlformats-officedocument.presentationml.tags+xml"/>
  <Override PartName="/ppt/notesSlides/notesSlide35.xml" ContentType="application/vnd.openxmlformats-officedocument.presentationml.notesSlide+xml"/>
  <Override PartName="/ppt/tags/tag27.xml" ContentType="application/vnd.openxmlformats-officedocument.presentationml.tags+xml"/>
  <Override PartName="/ppt/notesSlides/notesSlide36.xml" ContentType="application/vnd.openxmlformats-officedocument.presentationml.notesSlide+xml"/>
  <Override PartName="/ppt/tags/tag28.xml" ContentType="application/vnd.openxmlformats-officedocument.presentationml.tags+xml"/>
  <Override PartName="/ppt/notesSlides/notesSlide37.xml" ContentType="application/vnd.openxmlformats-officedocument.presentationml.notesSlide+xml"/>
  <Override PartName="/ppt/tags/tag29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0.xml" ContentType="application/vnd.openxmlformats-officedocument.presentationml.tags+xml"/>
  <Override PartName="/ppt/notesSlides/notesSlide40.xml" ContentType="application/vnd.openxmlformats-officedocument.presentationml.notesSlide+xml"/>
  <Override PartName="/ppt/tags/tag31.xml" ContentType="application/vnd.openxmlformats-officedocument.presentationml.tags+xml"/>
  <Override PartName="/ppt/notesSlides/notesSlide41.xml" ContentType="application/vnd.openxmlformats-officedocument.presentationml.notesSlide+xml"/>
  <Override PartName="/ppt/tags/tag32.xml" ContentType="application/vnd.openxmlformats-officedocument.presentationml.tags+xml"/>
  <Override PartName="/ppt/notesSlides/notesSlide42.xml" ContentType="application/vnd.openxmlformats-officedocument.presentationml.notesSlide+xml"/>
  <Override PartName="/ppt/tags/tag33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93" r:id="rId3"/>
    <p:sldMasterId id="2147483708" r:id="rId4"/>
  </p:sldMasterIdLst>
  <p:notesMasterIdLst>
    <p:notesMasterId r:id="rId53"/>
  </p:notesMasterIdLst>
  <p:sldIdLst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08" r:id="rId51"/>
    <p:sldId id="383" r:id="rId5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5511" userDrawn="1">
          <p15:clr>
            <a:srgbClr val="A4A3A4"/>
          </p15:clr>
        </p15:guide>
        <p15:guide id="3" orient="horz" pos="1979" userDrawn="1">
          <p15:clr>
            <a:srgbClr val="A4A3A4"/>
          </p15:clr>
        </p15:guide>
        <p15:guide id="4" orient="horz" pos="2341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2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8838" autoAdjust="0"/>
    <p:restoredTop sz="94673" autoAdjust="0"/>
  </p:normalViewPr>
  <p:slideViewPr>
    <p:cSldViewPr>
      <p:cViewPr varScale="1">
        <p:scale>
          <a:sx n="80" d="100"/>
          <a:sy n="80" d="100"/>
        </p:scale>
        <p:origin x="150" y="138"/>
      </p:cViewPr>
      <p:guideLst>
        <p:guide orient="horz" pos="482"/>
        <p:guide pos="5511"/>
        <p:guide orient="horz" pos="1979"/>
        <p:guide orient="horz" pos="2341"/>
        <p:guide orient="horz" pos="3929"/>
        <p:guide pos="2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el\Desktop\ad-2016\14_Topic_en_excel_v2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"/>
          <c:w val="0.87748180450952873"/>
          <c:h val="1"/>
        </c:manualLayout>
      </c:layout>
      <c:pie3DChart>
        <c:varyColors val="1"/>
        <c:ser>
          <c:idx val="0"/>
          <c:order val="0"/>
          <c:explosion val="3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DDC-48C3-9889-EBF19BC0A2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8DDC-48C3-9889-EBF19BC0A21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Sheet1!$E$11:$E$12</c:f>
              <c:strCache>
                <c:ptCount val="2"/>
                <c:pt idx="0">
                  <c:v>Sobreviventes</c:v>
                </c:pt>
                <c:pt idx="1">
                  <c:v>Mortos em campanha</c:v>
                </c:pt>
              </c:strCache>
            </c:strRef>
          </c:cat>
          <c:val>
            <c:numRef>
              <c:f>Sheet1!$F$11:$F$12</c:f>
              <c:numCache>
                <c:formatCode>0%</c:formatCode>
                <c:ptCount val="2"/>
                <c:pt idx="0">
                  <c:v>0.02</c:v>
                </c:pt>
                <c:pt idx="1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DC-48C3-9889-EBF19BC0A21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5530043993846792"/>
          <c:y val="0.86207040209932539"/>
          <c:w val="0.53414502594725555"/>
          <c:h val="0.1059881529864147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1113D-B70E-43BE-8EDB-1E8AC2E95754}" type="datetimeFigureOut">
              <a:rPr lang="pt-BR" smtClean="0"/>
              <a:t>24/11/2018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71805-748E-4705-A601-87AC573DFD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483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14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FE9BB94E-5284-4519-AE82-3C1BBF81CFA9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53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8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681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89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052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291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dirty="0"/>
          </a:p>
        </p:txBody>
      </p:sp>
      <p:sp>
        <p:nvSpPr>
          <p:cNvPr id="880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194C59-7572-4C1C-9060-937442CF39AE}" type="slidenum">
              <a:rPr kumimoji="0" lang="pt-BR" alt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alt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dirty="0"/>
          </a:p>
        </p:txBody>
      </p:sp>
      <p:sp>
        <p:nvSpPr>
          <p:cNvPr id="880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194C59-7572-4C1C-9060-937442CF39AE}" type="slidenum">
              <a:rPr kumimoji="0" lang="pt-BR" alt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alt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26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435" name="Footer Placeholder 3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58" indent="-28571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59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02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45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288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32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576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19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©2011 Tableau Software Inc. All rights reserved.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58" indent="-28571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59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02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45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288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32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576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19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4C35BE-51D6-204D-8E01-FFC0576934C5}" type="slidenum"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7620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83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003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dirty="0"/>
          </a:p>
        </p:txBody>
      </p:sp>
      <p:sp>
        <p:nvSpPr>
          <p:cNvPr id="880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194C59-7572-4C1C-9060-937442CF39AE}" type="slidenum">
              <a:rPr kumimoji="0" lang="pt-BR" alt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alt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02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14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FE9BB94E-5284-4519-AE82-3C1BBF81CFA9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63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095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388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003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14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FE9BB94E-5284-4519-AE82-3C1BBF81CFA9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3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300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690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454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554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54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9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14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FE9BB94E-5284-4519-AE82-3C1BBF81CFA9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991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139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39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6213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1497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542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9144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221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25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948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14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FE9BB94E-5284-4519-AE82-3C1BBF81CFA9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5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14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FE9BB94E-5284-4519-AE82-3C1BBF81CFA9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63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z="1000" dirty="0">
                <a:latin typeface="Arial" charset="0"/>
              </a:rPr>
              <a:t>The four stages consist of:</a:t>
            </a:r>
          </a:p>
          <a:p>
            <a:r>
              <a:rPr lang="en-US" sz="1000" dirty="0">
                <a:latin typeface="Arial" charset="0"/>
              </a:rPr>
              <a:t>• The collection and storage of data itself</a:t>
            </a:r>
          </a:p>
          <a:p>
            <a:r>
              <a:rPr lang="en-US" sz="1000" dirty="0">
                <a:latin typeface="Arial" charset="0"/>
              </a:rPr>
              <a:t>• The preprocessing designed to transform the data into something we can understand</a:t>
            </a:r>
          </a:p>
          <a:p>
            <a:r>
              <a:rPr lang="en-US" sz="1000" dirty="0">
                <a:latin typeface="Arial" charset="0"/>
              </a:rPr>
              <a:t>• The display hardware and the graphics algorithms that produce an image on the screen</a:t>
            </a:r>
          </a:p>
          <a:p>
            <a:r>
              <a:rPr lang="en-US" sz="1000" dirty="0">
                <a:latin typeface="Arial" charset="0"/>
              </a:rPr>
              <a:t>• The human perceptual and cognitive system (the perceiver)</a:t>
            </a:r>
          </a:p>
          <a:p>
            <a:r>
              <a:rPr lang="en-US" sz="1000" dirty="0">
                <a:latin typeface="Arial" charset="0"/>
              </a:rPr>
              <a:t>The longest feedback loop involves gathering data. A data seeker, such as a scientist or a</a:t>
            </a:r>
          </a:p>
          <a:p>
            <a:r>
              <a:rPr lang="en-US" sz="1000" dirty="0">
                <a:latin typeface="Arial" charset="0"/>
              </a:rPr>
              <a:t>stock-market analyst, may choose to gather more data to follow up on an interesting lead.</a:t>
            </a:r>
          </a:p>
          <a:p>
            <a:r>
              <a:rPr lang="en-US" sz="1000" dirty="0">
                <a:latin typeface="Arial" charset="0"/>
              </a:rPr>
              <a:t>Another loop controls the computational preprocessing that takes place prior to visualization.</a:t>
            </a:r>
          </a:p>
          <a:p>
            <a:r>
              <a:rPr lang="en-US" sz="1000" dirty="0">
                <a:latin typeface="Arial" charset="0"/>
              </a:rPr>
              <a:t>The analyst may feel that if the data is subjected to a certain transformation prior to visualization,</a:t>
            </a:r>
          </a:p>
          <a:p>
            <a:r>
              <a:rPr lang="en-US" sz="1000" dirty="0">
                <a:latin typeface="Arial" charset="0"/>
              </a:rPr>
              <a:t>it can be persuaded to give up its meaning. Finally, the visualization process itself may be</a:t>
            </a:r>
          </a:p>
          <a:p>
            <a:r>
              <a:rPr lang="en-US" sz="1000" dirty="0">
                <a:latin typeface="Arial" charset="0"/>
              </a:rPr>
              <a:t>highly interactive. For example, in 3D data visualization, the scientist may fly to a different</a:t>
            </a:r>
          </a:p>
          <a:p>
            <a:r>
              <a:rPr lang="en-US" sz="1000" dirty="0">
                <a:latin typeface="Arial" charset="0"/>
              </a:rPr>
              <a:t>vantage point to better understand the emerging structures. Alternatively, a computer mouse may</a:t>
            </a:r>
          </a:p>
          <a:p>
            <a:r>
              <a:rPr lang="en-US" sz="1000" dirty="0">
                <a:latin typeface="Arial" charset="0"/>
              </a:rPr>
              <a:t>be used interactively, to select the parameter ranges that are most interesting. Both the physical</a:t>
            </a:r>
          </a:p>
          <a:p>
            <a:r>
              <a:rPr lang="en-US" sz="1000" dirty="0">
                <a:latin typeface="Arial" charset="0"/>
              </a:rPr>
              <a:t>environment and the social environment are involved in the data-gathering loop. The physical</a:t>
            </a:r>
          </a:p>
          <a:p>
            <a:r>
              <a:rPr lang="en-US" sz="1000" dirty="0">
                <a:latin typeface="Arial" charset="0"/>
              </a:rPr>
              <a:t>environment is a source of data, while the social environment determines in subtle and complex</a:t>
            </a:r>
          </a:p>
          <a:p>
            <a:r>
              <a:rPr lang="en-US" sz="1000" dirty="0">
                <a:latin typeface="Arial" charset="0"/>
              </a:rPr>
              <a:t>ways what is collected and how it is interpreted.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42638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8047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74601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119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971805-748E-4705-A601-87AC573DFD83}" type="slidenum">
              <a:rPr kumimoji="0" 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9270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971805-748E-4705-A601-87AC573DFD83}" type="slidenum">
              <a:rPr kumimoji="0" 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5799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971805-748E-4705-A601-87AC573DFD83}" type="slidenum">
              <a:rPr kumimoji="0" 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4291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FAEA2001-676D-49FD-83A7-1DEBE79ADBDD}" type="slidenum">
              <a:rPr lang="pt-BR" altLang="pt-BR" sz="1000" b="0" smtClean="0">
                <a:solidFill>
                  <a:schemeClr val="tx1"/>
                </a:solidFill>
                <a:latin typeface="Calibri" panose="020F0502020204030204" pitchFamily="34" charset="0"/>
              </a:rPr>
              <a:pPr/>
              <a:t>47</a:t>
            </a:fld>
            <a:endParaRPr lang="pt-BR" altLang="pt-BR" sz="1000" b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5488"/>
            <a:ext cx="4783138" cy="358775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93590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84225" indent="-301625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208088" indent="-241300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90688" indent="-241300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174875" indent="-241300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6320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30892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5464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40036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77E730-7EB4-47B8-B80E-B95B7359F60C}" type="slidenum">
              <a:rPr kumimoji="0" lang="en-US" altLang="en-US" sz="13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MS PGothic" pitchFamily="34" charset="-128"/>
                <a:cs typeface="+mn-cs"/>
              </a:rPr>
              <a:pPr marL="0" marR="0" lvl="0" indent="0" algn="r" defTabSz="7620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3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035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84225" indent="-301625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208088" indent="-241300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90688" indent="-241300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174875" indent="-241300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6320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30892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5464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40036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77E730-7EB4-47B8-B80E-B95B7359F60C}" type="slidenum">
              <a:rPr kumimoji="0" lang="en-US" altLang="en-US" sz="13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MS PGothic" pitchFamily="34" charset="-128"/>
                <a:cs typeface="+mn-cs"/>
              </a:rPr>
              <a:pPr marL="0" marR="0" lvl="0" indent="0" algn="r" defTabSz="7620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3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44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84225" indent="-301625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208088" indent="-241300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90688" indent="-241300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174875" indent="-241300" defTabSz="7620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6320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30892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5464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4003675" indent="-241300" defTabSz="762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77E730-7EB4-47B8-B80E-B95B7359F60C}" type="slidenum">
              <a:rPr kumimoji="0" lang="en-US" altLang="en-US" sz="13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MS PGothic" pitchFamily="34" charset="-128"/>
                <a:cs typeface="+mn-cs"/>
              </a:rPr>
              <a:pPr marL="0" marR="0" lvl="0" indent="0" algn="r" defTabSz="7620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3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94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Read </a:t>
            </a:r>
            <a:r>
              <a:rPr lang="en-US" dirty="0" err="1">
                <a:latin typeface="Calibri" charset="0"/>
              </a:rPr>
              <a:t>em</a:t>
            </a:r>
            <a:endParaRPr lang="en-US" dirty="0">
              <a:latin typeface="Calibri" charset="0"/>
            </a:endParaRPr>
          </a:p>
        </p:txBody>
      </p:sp>
      <p:sp>
        <p:nvSpPr>
          <p:cNvPr id="18435" name="Footer Placeholder 3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58" indent="-28571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59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02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45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288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32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576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19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©2011 Tableau Software Inc. All rights reserved.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58" indent="-28571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59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02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45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288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32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576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19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4C35BE-51D6-204D-8E01-FFC0576934C5}" type="slidenum"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7620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50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Read </a:t>
            </a:r>
            <a:r>
              <a:rPr lang="en-US" dirty="0" err="1">
                <a:latin typeface="Calibri" charset="0"/>
              </a:rPr>
              <a:t>em</a:t>
            </a:r>
            <a:endParaRPr lang="en-US" dirty="0">
              <a:latin typeface="Calibri" charset="0"/>
            </a:endParaRPr>
          </a:p>
        </p:txBody>
      </p:sp>
      <p:sp>
        <p:nvSpPr>
          <p:cNvPr id="18435" name="Footer Placeholder 3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58" indent="-28571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59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02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45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288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32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576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19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©2011 Tableau Software Inc. All rights reserved.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58" indent="-28571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59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02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45" indent="-22857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288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32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576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19" indent="-2285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4C35BE-51D6-204D-8E01-FFC0576934C5}" type="slidenum"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7620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200652" cy="76358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050925"/>
            <a:ext cx="4316412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050925"/>
            <a:ext cx="4316413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7228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39136" cy="56207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3971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96685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503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570558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581991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1646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239963" cy="65246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72250" cy="65246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84591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083335"/>
            <a:ext cx="9144000" cy="577466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</a:defRPr>
            </a:lvl1pPr>
          </a:lstStyle>
          <a:p>
            <a:pPr>
              <a:defRPr/>
            </a:pPr>
            <a:fld id="{2D360B01-699E-4964-9FE7-CD7E639CA3D2}" type="slidenum">
              <a:rPr lang="en-US" altLang="en-US"/>
              <a:pPr>
                <a:defRPr/>
              </a:pPr>
              <a:t>‹nº›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3393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84338"/>
            <a:ext cx="7772400" cy="418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000" spc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1169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57200" y="928670"/>
            <a:ext cx="8229600" cy="5197493"/>
          </a:xfrm>
        </p:spPr>
        <p:txBody>
          <a:bodyPr/>
          <a:lstStyle>
            <a:lvl1pPr>
              <a:defRPr b="1" i="0" baseline="0"/>
            </a:lvl1pPr>
            <a:lvl2pPr>
              <a:defRPr b="1" i="0" baseline="0"/>
            </a:lvl2pPr>
            <a:lvl3pPr>
              <a:defRPr b="1" i="0" baseline="0"/>
            </a:lvl3pPr>
            <a:lvl4pPr>
              <a:defRPr b="1" i="0" baseline="0"/>
            </a:lvl4pPr>
            <a:lvl5pPr>
              <a:defRPr b="1" i="0" baseline="0"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Título 3"/>
          <p:cNvSpPr txBox="1">
            <a:spLocks/>
          </p:cNvSpPr>
          <p:nvPr userDrawn="1"/>
        </p:nvSpPr>
        <p:spPr>
          <a:xfrm>
            <a:off x="446697" y="332656"/>
            <a:ext cx="7293655" cy="49492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pt-BR" kern="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875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35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67544" y="269776"/>
            <a:ext cx="7797711" cy="566936"/>
          </a:xfrm>
          <a:prstGeom prst="rect">
            <a:avLst/>
          </a:prstGeom>
        </p:spPr>
        <p:txBody>
          <a:bodyPr/>
          <a:lstStyle>
            <a:lvl1pPr algn="l">
              <a:defRPr sz="2800">
                <a:latin typeface="+mj-lt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121" y="1600203"/>
            <a:ext cx="8229759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9014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59904"/>
            <a:ext cx="8136706" cy="576808"/>
          </a:xfrm>
          <a:prstGeom prst="rect">
            <a:avLst/>
          </a:prstGeom>
        </p:spPr>
        <p:txBody>
          <a:bodyPr/>
          <a:lstStyle>
            <a:lvl1pPr algn="l">
              <a:defRPr lang="pt-BR" sz="2800">
                <a:latin typeface="+mj-lt"/>
              </a:defRPr>
            </a:lvl1pPr>
          </a:lstStyle>
          <a:p>
            <a:pPr lv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27227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47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15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25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8366125" y="6140450"/>
            <a:ext cx="788988" cy="41116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2566" y="188640"/>
            <a:ext cx="7200652" cy="76358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6465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17651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1">
            <a:extLst>
              <a:ext uri="{FF2B5EF4-FFF2-40B4-BE49-F238E27FC236}">
                <a16:creationId xmlns:a16="http://schemas.microsoft.com/office/drawing/2014/main" id="{E8D5BE6B-E09E-4F73-8FB4-142A7EE3D1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869CE-5420-47A5-A265-6579D117C29A}" type="datetimeFigureOut">
              <a:rPr lang="pt-BR" smtClean="0"/>
              <a:pPr/>
              <a:t>24/11/2018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1C545-BEB5-47F3-86F6-9FA19AED366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9" r:id="rId2"/>
    <p:sldLayoutId id="2147483690" r:id="rId3"/>
    <p:sldLayoutId id="214748369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6C788-5E8D-4BC6-8696-87A65265FAEC}" type="datetimeFigureOut">
              <a:rPr lang="pt-BR" smtClean="0"/>
              <a:pPr/>
              <a:t>24/11/2018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9AC3C-198E-45D3-AE37-6F309C142D7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194" name="Picture 2" descr="C:\Users\cl0817\Desktop\DireitosAutorais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45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42DAF56-3DEC-466C-9335-FD38DBE494D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-2474" y="-27384"/>
            <a:ext cx="9144000" cy="832955"/>
          </a:xfrm>
          <a:prstGeom prst="rect">
            <a:avLst/>
          </a:prstGeom>
        </p:spPr>
      </p:pic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-81008" y="6214"/>
            <a:ext cx="7199312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96" y="908720"/>
            <a:ext cx="8784976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1518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1" r:id="rId12"/>
    <p:sldLayoutId id="2147483722" r:id="rId13"/>
    <p:sldLayoutId id="2147483723" r:id="rId14"/>
    <p:sldLayoutId id="2147483724" r:id="rId1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ü"/>
        <a:defRPr sz="24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j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Char char="•"/>
        <a:defRPr>
          <a:solidFill>
            <a:schemeClr val="tx1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û"/>
        <a:defRPr sz="160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F"/>
        <a:defRPr sz="1200">
          <a:solidFill>
            <a:schemeClr val="tx1"/>
          </a:solidFill>
          <a:latin typeface="+mj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.xml"/><Relationship Id="rId5" Type="http://schemas.openxmlformats.org/officeDocument/2006/relationships/hyperlink" Target="http://exame.abril.com.br/tecnologia/noticias/explicado-o-misterio-do-vestido-azul-e-preto-branco-e-dourado" TargetMode="Externa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9.emf"/><Relationship Id="rId2" Type="http://schemas.openxmlformats.org/officeDocument/2006/relationships/tags" Target="../tags/tag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0.emf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wnvoZxe95bo" TargetMode="External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3.png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4.xml"/><Relationship Id="rId5" Type="http://schemas.openxmlformats.org/officeDocument/2006/relationships/image" Target="../media/image28.png"/><Relationship Id="rId4" Type="http://schemas.openxmlformats.org/officeDocument/2006/relationships/hyperlink" Target="https://www.oracle.com/solutions/business-analytics/data-visualization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5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7.xml"/><Relationship Id="rId6" Type="http://schemas.openxmlformats.org/officeDocument/2006/relationships/hyperlink" Target="https://pt.wikipedia.org/wiki/Campanha_da_R%C3%BAssia_(1812)" TargetMode="External"/><Relationship Id="rId5" Type="http://schemas.openxmlformats.org/officeDocument/2006/relationships/chart" Target="../charts/chart1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9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0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3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4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5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9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1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2.xml"/><Relationship Id="rId5" Type="http://schemas.openxmlformats.org/officeDocument/2006/relationships/image" Target="../media/image56.jpeg"/><Relationship Id="rId4" Type="http://schemas.openxmlformats.org/officeDocument/2006/relationships/hyperlink" Target="http://gizmodo.uol.com.br/wp-content/blogs.dir/8/files/2014/04/misleading1_fox.jp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3.xml"/><Relationship Id="rId5" Type="http://schemas.openxmlformats.org/officeDocument/2006/relationships/image" Target="../media/image57.jpeg"/><Relationship Id="rId4" Type="http://schemas.openxmlformats.org/officeDocument/2006/relationships/hyperlink" Target="http://gizmodo.uol.com.br/wp-content/blogs.dir/8/files/2014/04/misleading3_deaths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://www.wikiart.org/en/salvador-dali/mysterious-mouth-appearing-in-the-back-of-my-nur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TextBox 7"/>
          <p:cNvSpPr txBox="1">
            <a:spLocks noChangeArrowheads="1"/>
          </p:cNvSpPr>
          <p:nvPr/>
        </p:nvSpPr>
        <p:spPr bwMode="auto">
          <a:xfrm>
            <a:off x="8426450" y="62166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71F227-A711-4C48-8F2C-0F29CE0FF1F5}" type="slidenum">
              <a:rPr kumimoji="0" lang="en-US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Gotham-Bold"/>
                <a:cs typeface="Gotham-Bold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ld"/>
              <a:ea typeface="Gotham-Bold"/>
              <a:cs typeface="Gotham-Bold"/>
            </a:endParaRPr>
          </a:p>
        </p:txBody>
      </p:sp>
      <p:pic>
        <p:nvPicPr>
          <p:cNvPr id="9011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6318226" cy="475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Retângulo 2"/>
          <p:cNvSpPr>
            <a:spLocks noChangeArrowheads="1"/>
          </p:cNvSpPr>
          <p:nvPr/>
        </p:nvSpPr>
        <p:spPr bwMode="auto">
          <a:xfrm>
            <a:off x="5139777" y="5603308"/>
            <a:ext cx="27889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Aspectos</a:t>
            </a:r>
            <a:r>
              <a:rPr kumimoji="0" lang="en-US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Visuais</a:t>
            </a:r>
            <a:r>
              <a:rPr kumimoji="0" lang="en-US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Básicos</a:t>
            </a:r>
            <a:endParaRPr kumimoji="0" lang="pt-BR" altLang="pt-B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020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33" y="977899"/>
            <a:ext cx="8521539" cy="559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771800" y="6488668"/>
            <a:ext cx="3937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Uma imagem vale mais que mil palavras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54007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Conceitos. Percepção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29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4508" y="980729"/>
            <a:ext cx="4665541" cy="3672408"/>
          </a:xfrm>
        </p:spPr>
      </p:pic>
      <p:sp>
        <p:nvSpPr>
          <p:cNvPr id="6" name="TextBox 9"/>
          <p:cNvSpPr txBox="1"/>
          <p:nvPr/>
        </p:nvSpPr>
        <p:spPr>
          <a:xfrm>
            <a:off x="81175" y="1129953"/>
            <a:ext cx="2160588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Cortex Cerebral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Pensamento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Consciente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95536" y="4653136"/>
            <a:ext cx="831692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O 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pensamento consciente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, é controlado principalmente pelo córtex cerebral na parte frontal do cérebro</a:t>
            </a:r>
          </a:p>
          <a:p>
            <a:pPr marL="800100" marR="0" lvl="1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800100" marR="0" lvl="1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É muito mais lenta e menos eficaz.</a:t>
            </a:r>
          </a:p>
        </p:txBody>
      </p:sp>
      <p:sp>
        <p:nvSpPr>
          <p:cNvPr id="7" name="Retângulo 6"/>
          <p:cNvSpPr/>
          <p:nvPr/>
        </p:nvSpPr>
        <p:spPr>
          <a:xfrm>
            <a:off x="-108520" y="5996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Conceitos. Percepção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Elipse 1"/>
          <p:cNvSpPr/>
          <p:nvPr/>
        </p:nvSpPr>
        <p:spPr>
          <a:xfrm rot="3177706">
            <a:off x="2587250" y="831392"/>
            <a:ext cx="1494318" cy="2553474"/>
          </a:xfrm>
          <a:prstGeom prst="ellipse">
            <a:avLst/>
          </a:prstGeom>
          <a:solidFill>
            <a:schemeClr val="tx1">
              <a:lumMod val="50000"/>
              <a:lumOff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714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4508" y="980729"/>
            <a:ext cx="4665541" cy="3672408"/>
          </a:xfrm>
        </p:spPr>
      </p:pic>
      <p:sp>
        <p:nvSpPr>
          <p:cNvPr id="6" name="TextBox 9"/>
          <p:cNvSpPr txBox="1"/>
          <p:nvPr/>
        </p:nvSpPr>
        <p:spPr>
          <a:xfrm>
            <a:off x="81175" y="1129953"/>
            <a:ext cx="2160588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Cortex Cerebral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Pensamento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Consciente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94596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Conceitos. Percepção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Elipse 1"/>
          <p:cNvSpPr/>
          <p:nvPr/>
        </p:nvSpPr>
        <p:spPr>
          <a:xfrm rot="3177706">
            <a:off x="5266830" y="2078848"/>
            <a:ext cx="1494318" cy="1222408"/>
          </a:xfrm>
          <a:prstGeom prst="ellipse">
            <a:avLst/>
          </a:prstGeom>
          <a:solidFill>
            <a:schemeClr val="tx1">
              <a:lumMod val="50000"/>
              <a:lumOff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95535" y="4573577"/>
            <a:ext cx="832491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 sua visão, controlada pelo córtex visual localizado na parte de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trás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do cérebro, é muito rápido e eficaz.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800100" marR="0" lvl="1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Você pode 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VER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as coisas imediatamente com pouco esforço.</a:t>
            </a:r>
          </a:p>
        </p:txBody>
      </p:sp>
      <p:sp>
        <p:nvSpPr>
          <p:cNvPr id="10" name="TextBox 12"/>
          <p:cNvSpPr txBox="1"/>
          <p:nvPr/>
        </p:nvSpPr>
        <p:spPr>
          <a:xfrm>
            <a:off x="6561449" y="1129952"/>
            <a:ext cx="2159000" cy="70788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pt-BR"/>
            </a:defPPr>
            <a:lvl1pPr algn="ctr">
              <a:defRPr sz="2000"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Cortex Visual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Visão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Elipse 10"/>
          <p:cNvSpPr/>
          <p:nvPr/>
        </p:nvSpPr>
        <p:spPr>
          <a:xfrm rot="3177706">
            <a:off x="2587250" y="831392"/>
            <a:ext cx="1494318" cy="2553474"/>
          </a:xfrm>
          <a:prstGeom prst="ellipse">
            <a:avLst/>
          </a:prstGeom>
          <a:solidFill>
            <a:schemeClr val="tx1">
              <a:lumMod val="50000"/>
              <a:lumOff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680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36246" y="836712"/>
            <a:ext cx="3671508" cy="2889970"/>
          </a:xfrm>
        </p:spPr>
      </p:pic>
      <p:sp>
        <p:nvSpPr>
          <p:cNvPr id="2" name="Retângulo 1"/>
          <p:cNvSpPr/>
          <p:nvPr/>
        </p:nvSpPr>
        <p:spPr>
          <a:xfrm>
            <a:off x="395536" y="3722256"/>
            <a:ext cx="8329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 forma convencional de representar e dar sentido de dados requer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pensamento consciente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para quase todo o processo.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No entanto,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visualização de dados busca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deslocar o equilíbrio para o lado de desempenho visual da percepção, aproveitando a velocidade dos nossos olhos, o máximo possível.</a:t>
            </a:r>
          </a:p>
        </p:txBody>
      </p:sp>
      <p:cxnSp>
        <p:nvCxnSpPr>
          <p:cNvPr id="4" name="Conector de seta reta 3"/>
          <p:cNvCxnSpPr/>
          <p:nvPr/>
        </p:nvCxnSpPr>
        <p:spPr>
          <a:xfrm flipV="1">
            <a:off x="1161469" y="3140968"/>
            <a:ext cx="1394307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175" y="1129953"/>
            <a:ext cx="2160588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Cortex Cerebral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Pensamento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Consciente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6561449" y="1129952"/>
            <a:ext cx="2159000" cy="70788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pt-BR"/>
            </a:defPPr>
            <a:lvl1pPr algn="ctr">
              <a:defRPr sz="2000"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Cortex Visual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Visão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147598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Conceitos. Percepção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47814" y="5763210"/>
            <a:ext cx="84248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90% da informação transmitida ao cérebro é visual. No cérebro as informações visuais são processados 60.000 vezes mais rápidas do que texto</a:t>
            </a: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282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4068" y="5733256"/>
            <a:ext cx="84002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Para uns parece branco e dourado; para outros, preto e azul</a:t>
            </a:r>
          </a:p>
        </p:txBody>
      </p:sp>
      <p:pic>
        <p:nvPicPr>
          <p:cNvPr id="1026" name="Picture 2" descr="vestido tres co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24" y="1021525"/>
            <a:ext cx="8096897" cy="410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08873" y="159926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Conceitos. Percepção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340272" y="5179986"/>
            <a:ext cx="6197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5"/>
              </a:rPr>
              <a:t>http://exame.abril.com.br/tecnologia/noticias/explicado-o-misterio-do-vestido-azul-e-preto-branco-e-dourado</a:t>
            </a: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038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Slide do think-cell" r:id="rId5" imgW="374" imgH="374" progId="TCLayout.ActiveDocument.1">
                  <p:embed/>
                </p:oleObj>
              </mc:Choice>
              <mc:Fallback>
                <p:oleObj name="Slide do think-cell" r:id="rId5" imgW="374" imgH="374" progId="TCLayout.ActiveDocument.1">
                  <p:embed/>
                  <p:pic>
                    <p:nvPicPr>
                      <p:cNvPr id="10" name="Objeto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56792"/>
            <a:ext cx="9144000" cy="161483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7057" y="848906"/>
            <a:ext cx="87034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Tente rapidamente responder, quantas vezes aparece o número 5 na lista abaixo: 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2" name="Título 3"/>
          <p:cNvSpPr txBox="1">
            <a:spLocks/>
          </p:cNvSpPr>
          <p:nvPr/>
        </p:nvSpPr>
        <p:spPr>
          <a:xfrm>
            <a:off x="-108520" y="116632"/>
            <a:ext cx="7797711" cy="56693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Percepção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 Visual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. Como recebemos as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informações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21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Slide do think-cell" r:id="rId5" imgW="374" imgH="374" progId="TCLayout.ActiveDocument.1">
                  <p:embed/>
                </p:oleObj>
              </mc:Choice>
              <mc:Fallback>
                <p:oleObj name="Slide do think-cell" r:id="rId5" imgW="374" imgH="374" progId="TCLayout.ActiveDocument.1">
                  <p:embed/>
                  <p:pic>
                    <p:nvPicPr>
                      <p:cNvPr id="10" name="Objeto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tângulo 5"/>
          <p:cNvSpPr/>
          <p:nvPr/>
        </p:nvSpPr>
        <p:spPr>
          <a:xfrm>
            <a:off x="117057" y="848906"/>
            <a:ext cx="87034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Tente rapidamente responder, quantas vezes aparece o número 5 na lista abaixo: 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2" name="Título 3"/>
          <p:cNvSpPr txBox="1">
            <a:spLocks/>
          </p:cNvSpPr>
          <p:nvPr/>
        </p:nvSpPr>
        <p:spPr>
          <a:xfrm>
            <a:off x="0" y="141090"/>
            <a:ext cx="7797711" cy="56693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Percepção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 Visual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. Como recebemos as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informações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+mj-c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56792"/>
            <a:ext cx="9144000" cy="161483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3248714"/>
            <a:ext cx="4608512" cy="170645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64331" y="4869160"/>
            <a:ext cx="84153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Anteriormente, a lista de números não exibiu qualquer atributos que chamasse a atenção para você distinguir os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cincos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dos outros números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Os números não são atributos que percebemos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sem focarmos atenção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. Cores e formas como círculos, triângulos e quadrados podem ser facilmente identificadas.</a:t>
            </a:r>
          </a:p>
        </p:txBody>
      </p:sp>
    </p:spTree>
    <p:extLst>
      <p:ext uri="{BB962C8B-B14F-4D97-AF65-F5344CB8AC3E}">
        <p14:creationId xmlns:p14="http://schemas.microsoft.com/office/powerpoint/2010/main" val="7266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Footer Placeholder 1"/>
          <p:cNvSpPr txBox="1">
            <a:spLocks/>
          </p:cNvSpPr>
          <p:nvPr/>
        </p:nvSpPr>
        <p:spPr bwMode="auto">
          <a:xfrm>
            <a:off x="6813550" y="6362700"/>
            <a:ext cx="21351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Gill Sans MT" charset="0"/>
              </a:rPr>
              <a:t>©2011 Tableau Software Inc. All rights reserved.</a:t>
            </a:r>
          </a:p>
        </p:txBody>
      </p:sp>
      <p:sp>
        <p:nvSpPr>
          <p:cNvPr id="5" name="Rectangle 1"/>
          <p:cNvSpPr/>
          <p:nvPr/>
        </p:nvSpPr>
        <p:spPr>
          <a:xfrm>
            <a:off x="446697" y="1412776"/>
            <a:ext cx="850204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Podemos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dividir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em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4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categorias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os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atributos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que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nos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“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chamam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atenção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”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rapidamente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Cores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Formas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Posições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Movimentos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ítulo 3"/>
          <p:cNvSpPr txBox="1">
            <a:spLocks/>
          </p:cNvSpPr>
          <p:nvPr/>
        </p:nvSpPr>
        <p:spPr>
          <a:xfrm>
            <a:off x="83433" y="130175"/>
            <a:ext cx="7797711" cy="56693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Percepção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 Visual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.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Categorias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6678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2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457200" y="0"/>
            <a:ext cx="6472238" cy="725488"/>
          </a:xfrm>
        </p:spPr>
        <p:txBody>
          <a:bodyPr>
            <a:normAutofit/>
          </a:bodyPr>
          <a:lstStyle/>
          <a:p>
            <a:r>
              <a:rPr lang="en-US" dirty="0" err="1"/>
              <a:t>Conteúdo</a:t>
            </a:r>
            <a:endParaRPr lang="pt-BR" dirty="0"/>
          </a:p>
        </p:txBody>
      </p:sp>
      <p:pic>
        <p:nvPicPr>
          <p:cNvPr id="3074" name="Picture 2" descr="http://www.bioinfo.ufc.br/obj/gal/sn/ilusa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"/>
            <a:ext cx="9131829" cy="68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937854" y="6495323"/>
            <a:ext cx="12682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Movimento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3206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Slide do think-cell" r:id="rId5" imgW="374" imgH="374" progId="TCLayout.ActiveDocument.1">
                  <p:embed/>
                </p:oleObj>
              </mc:Choice>
              <mc:Fallback>
                <p:oleObj name="Slide do think-cell" r:id="rId5" imgW="374" imgH="374" progId="TCLayout.ActiveDocument.1">
                  <p:embed/>
                  <p:pic>
                    <p:nvPicPr>
                      <p:cNvPr id="10" name="Objeto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tângulo 10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>
              <a:ln>
                <a:noFill/>
              </a:ln>
              <a:solidFill>
                <a:srgbClr val="CECECE"/>
              </a:solidFill>
              <a:effectLst/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17057" y="848906"/>
            <a:ext cx="87034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Outros atributos visuais que nos ajudam a identificar o que é mais importante: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13" name="Conector reto 12"/>
          <p:cNvCxnSpPr/>
          <p:nvPr/>
        </p:nvCxnSpPr>
        <p:spPr bwMode="auto">
          <a:xfrm>
            <a:off x="0" y="62068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" y="1249016"/>
            <a:ext cx="8417461" cy="5321154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95535" y="260648"/>
            <a:ext cx="77093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Percepção Visual. </a:t>
            </a: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Ciência da Visualização de Dados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2" name="Picture 2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93" y="6570170"/>
            <a:ext cx="257895" cy="23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5769063" y="6499056"/>
            <a:ext cx="314156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Preattentive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Features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Tasks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00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TextBox 7"/>
          <p:cNvSpPr txBox="1">
            <a:spLocks noChangeArrowheads="1"/>
          </p:cNvSpPr>
          <p:nvPr/>
        </p:nvSpPr>
        <p:spPr bwMode="auto">
          <a:xfrm>
            <a:off x="8426450" y="62166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71F227-A711-4C48-8F2C-0F29CE0FF1F5}" type="slidenum">
              <a:rPr kumimoji="0" lang="en-US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Gotham-Bold"/>
                <a:cs typeface="Gotham-Bold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ld"/>
              <a:ea typeface="Gotham-Bold"/>
              <a:cs typeface="Gotham-Bold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130" y="105750"/>
            <a:ext cx="8196876" cy="523220"/>
          </a:xfrm>
        </p:spPr>
        <p:txBody>
          <a:bodyPr/>
          <a:lstStyle/>
          <a:p>
            <a:r>
              <a:rPr lang="pt-BR" dirty="0"/>
              <a:t>TIPOS DE Arquitetura </a:t>
            </a:r>
            <a:r>
              <a:rPr lang="pt-BR" dirty="0" err="1"/>
              <a:t>olap</a:t>
            </a:r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91697" y="992652"/>
            <a:ext cx="8555355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+mj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Conforme o método de armazenamento de dados utilizado para uma aplicação OLAP, será elaborada a arquitetura da aplicação.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Dentre elas, pode-se destacar: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endParaRPr kumimoji="0" lang="pt-BR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ROLAP - OLAP Relacional</a:t>
            </a:r>
          </a:p>
          <a:p>
            <a:pPr marL="1200150" marR="0" lvl="2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Possibilita o acesso a Bancos de Dados Relacionais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MOLAP - OLAP multidimensional</a:t>
            </a:r>
          </a:p>
          <a:p>
            <a:pPr marL="1200150" marR="0" lvl="2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Possibilita o acesso a Bancos de Dados Multidimensionais por meio de cubos</a:t>
            </a: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HOLAP - OLAP híbrido</a:t>
            </a:r>
          </a:p>
          <a:p>
            <a:pPr marL="1200150" marR="0" lvl="2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Possibilita utilizar os recursos dos 2 itens anteriores em uma só ferramenta</a:t>
            </a: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DOLAP - Desktop OLAP</a:t>
            </a:r>
          </a:p>
          <a:p>
            <a:pPr marL="1200150" marR="0" lvl="2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Voltadas para análises em computadores pessoais, geralmente Data Marts.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43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88" y="4170577"/>
            <a:ext cx="2383824" cy="25707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2" y="610101"/>
            <a:ext cx="7295875" cy="431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69324" y="4927248"/>
            <a:ext cx="605421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“Excelência gráfica é o que dá ao espectador o maior número de ideias no menor tempo possível, espaço, e com pouca tinta”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69325" y="188640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Definições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855890" y="6525344"/>
            <a:ext cx="1604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Edward R.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Tufte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3974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3528" y="1628800"/>
            <a:ext cx="84969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SAS Institute define a visualização de dados como: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“A exploração visual e interativa é a representação gráfica de dados de qualquer tamanho (de pequenos dados para big data), natureza ou origem.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Permite aos usuários identificar fenômenos ou tendências que são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INVISÍVEIS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à primeira vista.“</a:t>
            </a:r>
          </a:p>
        </p:txBody>
      </p:sp>
      <p:pic>
        <p:nvPicPr>
          <p:cNvPr id="2052" name="Picture 4" descr="http://upload.wikimedia.org/wikipedia/en/6/68/SAS_Institute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08" y="5404771"/>
            <a:ext cx="2420192" cy="104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3639" y="116632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Definições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154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79512" y="1052736"/>
            <a:ext cx="8784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Oracle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define da seguinte maneira: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“A visualização de dados é a apresentação de informações abstratas em uma forma gráfica. Visualização de dados nos permite perceber padrões, tendências e correlações que passariam despercebidas em relatório, tabelas ou planilhas tradicionais.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Fonte: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4"/>
              </a:rPr>
              <a:t>https://www.oracle.com/solutions/business-analytics/data-visualization.html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639" y="116632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Definições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2" descr="Image result for oracle">
            <a:extLst>
              <a:ext uri="{FF2B5EF4-FFF2-40B4-BE49-F238E27FC236}">
                <a16:creationId xmlns:a16="http://schemas.microsoft.com/office/drawing/2014/main" id="{08A2AC7E-D0AE-4E35-9CF9-64F30F93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373216"/>
            <a:ext cx="2200300" cy="11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7383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TextBox 7"/>
          <p:cNvSpPr txBox="1">
            <a:spLocks noChangeArrowheads="1"/>
          </p:cNvSpPr>
          <p:nvPr/>
        </p:nvSpPr>
        <p:spPr bwMode="auto">
          <a:xfrm>
            <a:off x="8426450" y="62166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71F227-A711-4C48-8F2C-0F29CE0FF1F5}" type="slidenum">
              <a:rPr kumimoji="0" lang="en-US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Gotham-Bold"/>
                <a:cs typeface="Gotham-Bold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ld"/>
              <a:ea typeface="Gotham-Bold"/>
              <a:cs typeface="Gotham-Bold"/>
            </a:endParaRPr>
          </a:p>
        </p:txBody>
      </p:sp>
      <p:pic>
        <p:nvPicPr>
          <p:cNvPr id="9011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" y="980728"/>
            <a:ext cx="6318226" cy="475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063FFF-0699-4E84-99FA-5766540075C7}"/>
              </a:ext>
            </a:extLst>
          </p:cNvPr>
          <p:cNvSpPr txBox="1"/>
          <p:nvPr/>
        </p:nvSpPr>
        <p:spPr>
          <a:xfrm>
            <a:off x="4932040" y="4869160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História da Visualização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199003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dundas.com/wp-content/uploads/Playf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94714"/>
            <a:ext cx="8370710" cy="443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toptensocialmedia.com/wp-content/uploads/2014/02/History-of-social-media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65104"/>
            <a:ext cx="5840407" cy="26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95536" y="260648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História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0342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79512" y="836712"/>
            <a:ext cx="8784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 representação gráfica de dados estatísticos tem suas raízes no trabalho do estatístico escocês William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Playfair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(1759-1823). Ele inventou ferramentas que ainda usamos hoje - </a:t>
            </a:r>
            <a:r>
              <a:rPr kumimoji="0" lang="pt-BR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o gráfico pizza, o gráfico de barras e o de linhas.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Numa época em que a tradição de usar funções matemáticas era predominante, ele destacou a importância de gráficos para representar dados.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Afirmou que simplesmente exibir dados na forma de pontos e formas em um gráfico poderia melhorar a compreensão. É uma das ironias da história que,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Playfair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permaneceu em grande parte incompreendido por suas convicções.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626" name="Picture 2" descr="http://www.castlehillsberwick.com/playfairexhibition/index_files/image41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0252" y="3691462"/>
            <a:ext cx="1980220" cy="254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6/63/Playfair-piechart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9DF"/>
              </a:clrFrom>
              <a:clrTo>
                <a:srgbClr val="FFF9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25" y="3947097"/>
            <a:ext cx="2232248" cy="25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726173" y="4221088"/>
            <a:ext cx="37900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Gráfico de Pizza, mostrando as proporções do Império Turco localizado na Ásia, Europa e África antes de 1789</a:t>
            </a:r>
          </a:p>
        </p:txBody>
      </p:sp>
      <p:sp>
        <p:nvSpPr>
          <p:cNvPr id="2" name="Retângulo 1"/>
          <p:cNvSpPr/>
          <p:nvPr/>
        </p:nvSpPr>
        <p:spPr>
          <a:xfrm>
            <a:off x="6289010" y="5939988"/>
            <a:ext cx="2433680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William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Playfair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(1759-1823)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101823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História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588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95536" y="260648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História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326533" y="836613"/>
            <a:ext cx="84248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Vamos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considerar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a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situação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histórica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da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Campanha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Rússia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Napoleão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Bonaparte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em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1812-1813.</a:t>
            </a:r>
          </a:p>
        </p:txBody>
      </p:sp>
      <p:pic>
        <p:nvPicPr>
          <p:cNvPr id="9" name="Picture 2" descr="Napoleons retreat from mosco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1" y="1772816"/>
            <a:ext cx="5044047" cy="42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5"/>
          <p:cNvGraphicFramePr>
            <a:graphicFrameLocks/>
          </p:cNvGraphicFramePr>
          <p:nvPr>
            <p:extLst/>
          </p:nvPr>
        </p:nvGraphicFramePr>
        <p:xfrm>
          <a:off x="5364088" y="1775881"/>
          <a:ext cx="3393799" cy="4176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tângulo 3">
            <a:hlinkClick r:id="rId6"/>
          </p:cNvPr>
          <p:cNvSpPr/>
          <p:nvPr/>
        </p:nvSpPr>
        <p:spPr>
          <a:xfrm>
            <a:off x="971600" y="602126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https://pt.wikipedia.org/wiki/Campanha_da_R%C3%BAssia_(1812)</a:t>
            </a: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6036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891563" y="980728"/>
            <a:ext cx="5857150" cy="14465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Se tornou famoso por seu mapa "figurativo" das perdas sucessivas de homens do exército francês na campanha russa de 1812-1813, publicado em 1.869.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8" y="836614"/>
            <a:ext cx="2371725" cy="567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upload.wikimedia.org/wikipedia/commons/2/29/Minar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562" y="2685693"/>
            <a:ext cx="5857151" cy="33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8634" y="116534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História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222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upload.wikimedia.org/wikipedia/commons/2/29/Min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92088"/>
            <a:ext cx="8496944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323528" y="5229200"/>
            <a:ext cx="8496944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Minard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conseguiu representando (em um único diagrama) de dados de diferentes formas, tais como número de tropas, características geográficas (distâncias, cidades e cursos de água), as temperaturas e as direções (em relação à Rússia ou na direção oposta)</a:t>
            </a:r>
          </a:p>
        </p:txBody>
      </p:sp>
      <p:sp>
        <p:nvSpPr>
          <p:cNvPr id="5" name="Retângulo 4"/>
          <p:cNvSpPr/>
          <p:nvPr/>
        </p:nvSpPr>
        <p:spPr>
          <a:xfrm>
            <a:off x="395536" y="260648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História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855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cdnl.tblsft.com/sites/default/files/679boxplo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5418767" cy="38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95536" y="4794499"/>
            <a:ext cx="84910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Mas tivemos que esperar até a década de 1960 e os trabalhos de estatístico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John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Tukey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na Universidade de Princeton para dados visualização para ser finalmente reconhecida pelo seu verdadeiro valor.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Entre outras contribuições,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Tukey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inventou </a:t>
            </a:r>
            <a:r>
              <a:rPr kumimoji="0" lang="pt-BR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Box </a:t>
            </a:r>
            <a:r>
              <a:rPr kumimoji="0" lang="pt-BR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Plot</a:t>
            </a:r>
            <a:r>
              <a:rPr kumimoji="0" lang="pt-BR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também chamado de </a:t>
            </a:r>
            <a:r>
              <a:rPr kumimoji="0" lang="pt-BR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Box </a:t>
            </a:r>
            <a:r>
              <a:rPr kumimoji="0" lang="pt-BR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kumimoji="0" lang="pt-BR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whisker</a:t>
            </a:r>
            <a:r>
              <a:rPr kumimoji="0" lang="pt-BR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plot</a:t>
            </a:r>
            <a:r>
              <a:rPr kumimoji="0" lang="pt-BR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que entre outras funções é utilizado na identificação de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outliers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8676" name="Picture 4" descr="http://upload.wikimedia.org/wikipedia/en/e/e9/John_Tuke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6903" y="847004"/>
            <a:ext cx="1593050" cy="201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6700276" y="2984868"/>
            <a:ext cx="218630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John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Tukey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(1915-2000)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95536" y="260648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História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153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TextBox 7"/>
          <p:cNvSpPr txBox="1">
            <a:spLocks noChangeArrowheads="1"/>
          </p:cNvSpPr>
          <p:nvPr/>
        </p:nvSpPr>
        <p:spPr bwMode="auto">
          <a:xfrm>
            <a:off x="8426450" y="62166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71F227-A711-4C48-8F2C-0F29CE0FF1F5}" type="slidenum">
              <a:rPr kumimoji="0" lang="en-US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Gotham-Bold"/>
                <a:cs typeface="Gotham-Bold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ld"/>
              <a:ea typeface="Gotham-Bold"/>
              <a:cs typeface="Gotham-Bold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4175" y="151349"/>
            <a:ext cx="8196876" cy="553998"/>
          </a:xfrm>
        </p:spPr>
        <p:txBody>
          <a:bodyPr/>
          <a:lstStyle/>
          <a:p>
            <a:r>
              <a:rPr lang="pt-BR" dirty="0"/>
              <a:t>Arquitetura OLAP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989138" y="2084387"/>
            <a:ext cx="6858000" cy="403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Picture 4"/>
          <p:cNvPicPr preferRelativeResize="0"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12987"/>
            <a:ext cx="3046413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dArt 6"/>
          <p:cNvSpPr>
            <a:spLocks noChangeArrowheads="1" noChangeShapeType="1" noTextEdit="1"/>
          </p:cNvSpPr>
          <p:nvPr/>
        </p:nvSpPr>
        <p:spPr bwMode="auto">
          <a:xfrm rot="20429701">
            <a:off x="4621213" y="2185987"/>
            <a:ext cx="930275" cy="30321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Produto</a:t>
            </a:r>
          </a:p>
        </p:txBody>
      </p:sp>
      <p:sp>
        <p:nvSpPr>
          <p:cNvPr id="7" name="WordArt 7"/>
          <p:cNvSpPr>
            <a:spLocks noChangeArrowheads="1" noChangeShapeType="1" noTextEdit="1"/>
          </p:cNvSpPr>
          <p:nvPr/>
        </p:nvSpPr>
        <p:spPr bwMode="auto">
          <a:xfrm rot="16172369">
            <a:off x="3751263" y="3498850"/>
            <a:ext cx="1146175" cy="3048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0" cap="none" spc="0" normalizeH="0" baseline="0" noProof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Geografia</a:t>
            </a:r>
          </a:p>
        </p:txBody>
      </p:sp>
      <p:sp>
        <p:nvSpPr>
          <p:cNvPr id="8" name="WordArt 8"/>
          <p:cNvSpPr>
            <a:spLocks noChangeArrowheads="1" noChangeShapeType="1" noTextEdit="1"/>
          </p:cNvSpPr>
          <p:nvPr/>
        </p:nvSpPr>
        <p:spPr bwMode="auto">
          <a:xfrm rot="2486808">
            <a:off x="4303713" y="5176837"/>
            <a:ext cx="809625" cy="3016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Tempo</a:t>
            </a:r>
          </a:p>
        </p:txBody>
      </p:sp>
      <p:sp>
        <p:nvSpPr>
          <p:cNvPr id="9" name="WordArt 10"/>
          <p:cNvSpPr>
            <a:spLocks noChangeArrowheads="1" noChangeShapeType="1" noTextEdit="1"/>
          </p:cNvSpPr>
          <p:nvPr/>
        </p:nvSpPr>
        <p:spPr bwMode="auto">
          <a:xfrm rot="2132096">
            <a:off x="6165851" y="5318125"/>
            <a:ext cx="377825" cy="1920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Água</a:t>
            </a:r>
          </a:p>
        </p:txBody>
      </p:sp>
      <p:sp>
        <p:nvSpPr>
          <p:cNvPr id="10" name="WordArt 11"/>
          <p:cNvSpPr>
            <a:spLocks noChangeArrowheads="1" noChangeShapeType="1" noTextEdit="1"/>
          </p:cNvSpPr>
          <p:nvPr/>
        </p:nvSpPr>
        <p:spPr bwMode="auto">
          <a:xfrm rot="2132096">
            <a:off x="6486526" y="5092700"/>
            <a:ext cx="304800" cy="190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Chá</a:t>
            </a:r>
          </a:p>
        </p:txBody>
      </p:sp>
      <p:sp>
        <p:nvSpPr>
          <p:cNvPr id="11" name="WordArt 12"/>
          <p:cNvSpPr>
            <a:spLocks noChangeArrowheads="1" noChangeShapeType="1" noTextEdit="1"/>
          </p:cNvSpPr>
          <p:nvPr/>
        </p:nvSpPr>
        <p:spPr bwMode="auto">
          <a:xfrm rot="2132096">
            <a:off x="6872288" y="4837112"/>
            <a:ext cx="303213" cy="19208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Pão</a:t>
            </a:r>
          </a:p>
        </p:txBody>
      </p:sp>
      <p:sp>
        <p:nvSpPr>
          <p:cNvPr id="12" name="WordArt 13"/>
          <p:cNvSpPr>
            <a:spLocks noChangeArrowheads="1" noChangeShapeType="1" noTextEdit="1"/>
          </p:cNvSpPr>
          <p:nvPr/>
        </p:nvSpPr>
        <p:spPr bwMode="auto">
          <a:xfrm rot="2132096">
            <a:off x="7185026" y="4606925"/>
            <a:ext cx="385762" cy="190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Leite</a:t>
            </a:r>
          </a:p>
        </p:txBody>
      </p:sp>
      <p:sp>
        <p:nvSpPr>
          <p:cNvPr id="13" name="WordArt 14"/>
          <p:cNvSpPr>
            <a:spLocks noChangeArrowheads="1" noChangeShapeType="1" noTextEdit="1"/>
          </p:cNvSpPr>
          <p:nvPr/>
        </p:nvSpPr>
        <p:spPr bwMode="auto">
          <a:xfrm rot="19412277">
            <a:off x="4427538" y="4606925"/>
            <a:ext cx="377825" cy="190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1999</a:t>
            </a:r>
          </a:p>
        </p:txBody>
      </p:sp>
      <p:sp>
        <p:nvSpPr>
          <p:cNvPr id="14" name="WordArt 15"/>
          <p:cNvSpPr>
            <a:spLocks noChangeArrowheads="1" noChangeShapeType="1" noTextEdit="1"/>
          </p:cNvSpPr>
          <p:nvPr/>
        </p:nvSpPr>
        <p:spPr bwMode="auto">
          <a:xfrm rot="19412277">
            <a:off x="4748213" y="4862512"/>
            <a:ext cx="377825" cy="190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2000</a:t>
            </a:r>
          </a:p>
        </p:txBody>
      </p:sp>
      <p:sp>
        <p:nvSpPr>
          <p:cNvPr id="15" name="WordArt 16"/>
          <p:cNvSpPr>
            <a:spLocks noChangeArrowheads="1" noChangeShapeType="1" noTextEdit="1"/>
          </p:cNvSpPr>
          <p:nvPr/>
        </p:nvSpPr>
        <p:spPr bwMode="auto">
          <a:xfrm rot="19412277">
            <a:off x="5068888" y="5116512"/>
            <a:ext cx="377825" cy="190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2001</a:t>
            </a:r>
          </a:p>
        </p:txBody>
      </p:sp>
      <p:sp>
        <p:nvSpPr>
          <p:cNvPr id="16" name="WordArt 17"/>
          <p:cNvSpPr>
            <a:spLocks noChangeArrowheads="1" noChangeShapeType="1" noTextEdit="1"/>
          </p:cNvSpPr>
          <p:nvPr/>
        </p:nvSpPr>
        <p:spPr bwMode="auto">
          <a:xfrm rot="19412277">
            <a:off x="5454651" y="5372100"/>
            <a:ext cx="376237" cy="190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2002</a:t>
            </a:r>
          </a:p>
        </p:txBody>
      </p:sp>
      <p:sp>
        <p:nvSpPr>
          <p:cNvPr id="17" name="WordArt 18"/>
          <p:cNvSpPr>
            <a:spLocks noChangeArrowheads="1" noChangeShapeType="1" noTextEdit="1"/>
          </p:cNvSpPr>
          <p:nvPr/>
        </p:nvSpPr>
        <p:spPr bwMode="auto">
          <a:xfrm>
            <a:off x="7505701" y="2901950"/>
            <a:ext cx="866775" cy="17621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Florianópolis</a:t>
            </a:r>
          </a:p>
        </p:txBody>
      </p:sp>
      <p:sp>
        <p:nvSpPr>
          <p:cNvPr id="18" name="WordArt 19"/>
          <p:cNvSpPr>
            <a:spLocks noChangeArrowheads="1" noChangeShapeType="1" noTextEdit="1"/>
          </p:cNvSpPr>
          <p:nvPr/>
        </p:nvSpPr>
        <p:spPr bwMode="auto">
          <a:xfrm>
            <a:off x="7505701" y="3332162"/>
            <a:ext cx="425450" cy="17621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Lages</a:t>
            </a:r>
          </a:p>
        </p:txBody>
      </p:sp>
      <p:sp>
        <p:nvSpPr>
          <p:cNvPr id="19" name="WordArt 20"/>
          <p:cNvSpPr>
            <a:spLocks noChangeArrowheads="1" noChangeShapeType="1" noTextEdit="1"/>
          </p:cNvSpPr>
          <p:nvPr/>
        </p:nvSpPr>
        <p:spPr bwMode="auto">
          <a:xfrm>
            <a:off x="7442201" y="3841750"/>
            <a:ext cx="1227137" cy="17621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Trombudo Central</a:t>
            </a:r>
          </a:p>
        </p:txBody>
      </p:sp>
      <p:sp>
        <p:nvSpPr>
          <p:cNvPr id="20" name="WordArt 21"/>
          <p:cNvSpPr>
            <a:spLocks noChangeArrowheads="1" noChangeShapeType="1" noTextEdit="1"/>
          </p:cNvSpPr>
          <p:nvPr/>
        </p:nvSpPr>
        <p:spPr bwMode="auto">
          <a:xfrm>
            <a:off x="7442201" y="4351337"/>
            <a:ext cx="762000" cy="17621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Curitibanos</a:t>
            </a:r>
          </a:p>
        </p:txBody>
      </p:sp>
      <p:grpSp>
        <p:nvGrpSpPr>
          <p:cNvPr id="21" name="Group 44"/>
          <p:cNvGrpSpPr>
            <a:grpSpLocks/>
          </p:cNvGrpSpPr>
          <p:nvPr/>
        </p:nvGrpSpPr>
        <p:grpSpPr bwMode="auto">
          <a:xfrm>
            <a:off x="2674938" y="1546225"/>
            <a:ext cx="1870075" cy="3459162"/>
            <a:chOff x="1872" y="1437"/>
            <a:chExt cx="1178" cy="2179"/>
          </a:xfrm>
        </p:grpSpPr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1872" y="1437"/>
              <a:ext cx="8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+mn-ea"/>
                  <a:cs typeface="+mn-cs"/>
                </a:rPr>
                <a:t>Dimensões</a:t>
              </a:r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2736" y="1680"/>
              <a:ext cx="314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2448" y="1680"/>
              <a:ext cx="362" cy="7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2208" y="1632"/>
              <a:ext cx="746" cy="19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6" name="Group 43"/>
          <p:cNvGrpSpPr>
            <a:grpSpLocks/>
          </p:cNvGrpSpPr>
          <p:nvPr/>
        </p:nvGrpSpPr>
        <p:grpSpPr bwMode="auto">
          <a:xfrm>
            <a:off x="6526213" y="1498600"/>
            <a:ext cx="958850" cy="915987"/>
            <a:chOff x="4298" y="1407"/>
            <a:chExt cx="604" cy="577"/>
          </a:xfrm>
        </p:grpSpPr>
        <p:sp>
          <p:nvSpPr>
            <p:cNvPr id="27" name="Text Box 28"/>
            <p:cNvSpPr txBox="1">
              <a:spLocks noChangeArrowheads="1"/>
            </p:cNvSpPr>
            <p:nvPr/>
          </p:nvSpPr>
          <p:spPr bwMode="auto">
            <a:xfrm>
              <a:off x="4442" y="1407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8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+mn-ea"/>
                  <a:cs typeface="+mn-cs"/>
                </a:rPr>
                <a:t>Cubo</a:t>
              </a:r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 flipH="1">
              <a:off x="4298" y="1648"/>
              <a:ext cx="288" cy="336"/>
            </a:xfrm>
            <a:prstGeom prst="line">
              <a:avLst/>
            </a:prstGeom>
            <a:noFill/>
            <a:ln w="9525">
              <a:solidFill>
                <a:srgbClr val="00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9" name="Group 47"/>
          <p:cNvGrpSpPr>
            <a:grpSpLocks/>
          </p:cNvGrpSpPr>
          <p:nvPr/>
        </p:nvGrpSpPr>
        <p:grpSpPr bwMode="auto">
          <a:xfrm>
            <a:off x="922338" y="1550987"/>
            <a:ext cx="3048000" cy="2563813"/>
            <a:chOff x="768" y="1440"/>
            <a:chExt cx="1920" cy="1615"/>
          </a:xfrm>
        </p:grpSpPr>
        <p:grpSp>
          <p:nvGrpSpPr>
            <p:cNvPr id="30" name="Group 45"/>
            <p:cNvGrpSpPr>
              <a:grpSpLocks/>
            </p:cNvGrpSpPr>
            <p:nvPr/>
          </p:nvGrpSpPr>
          <p:grpSpPr bwMode="auto">
            <a:xfrm>
              <a:off x="768" y="1440"/>
              <a:ext cx="1036" cy="1615"/>
              <a:chOff x="768" y="1440"/>
              <a:chExt cx="1036" cy="1615"/>
            </a:xfrm>
          </p:grpSpPr>
          <p:sp>
            <p:nvSpPr>
              <p:cNvPr id="32" name="Text Box 30"/>
              <p:cNvSpPr txBox="1">
                <a:spLocks noChangeArrowheads="1"/>
              </p:cNvSpPr>
              <p:nvPr/>
            </p:nvSpPr>
            <p:spPr bwMode="auto">
              <a:xfrm>
                <a:off x="768" y="1440"/>
                <a:ext cx="1036" cy="16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457200" marR="0" lvl="0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altLang="pt-B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99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+mn-ea"/>
                    <a:cs typeface="+mn-cs"/>
                  </a:rPr>
                  <a:t>Hierarquia:</a:t>
                </a:r>
              </a:p>
              <a:p>
                <a:pPr marL="457200" marR="0" lvl="0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pt-BR" altLang="pt-B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99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+mn-ea"/>
                    <a:cs typeface="+mn-cs"/>
                  </a:rPr>
                  <a:t>Geografia</a:t>
                </a:r>
              </a:p>
              <a:p>
                <a:pPr marL="457200" marR="0" lvl="0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pt-BR" altLang="pt-B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99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+mn-ea"/>
                    <a:cs typeface="+mn-cs"/>
                  </a:rPr>
                  <a:t>País</a:t>
                </a:r>
              </a:p>
              <a:p>
                <a:pPr marL="457200" marR="0" lvl="0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pt-BR" altLang="pt-B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99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+mn-ea"/>
                    <a:cs typeface="+mn-cs"/>
                  </a:rPr>
                  <a:t>Estado</a:t>
                </a:r>
              </a:p>
              <a:p>
                <a:pPr marL="457200" marR="0" lvl="0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pt-BR" altLang="pt-B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99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+mn-ea"/>
                    <a:cs typeface="+mn-cs"/>
                  </a:rPr>
                  <a:t>Cidade</a:t>
                </a:r>
              </a:p>
              <a:p>
                <a:pPr marL="457200" marR="0" lvl="0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endParaRPr kumimoji="0" lang="pt-BR" alt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+mn-ea"/>
                  <a:cs typeface="+mn-cs"/>
                </a:endParaRPr>
              </a:p>
              <a:p>
                <a:pPr marL="457200" marR="0" lvl="0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pt-BR" altLang="pt-B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99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+mn-ea"/>
                    <a:cs typeface="+mn-cs"/>
                  </a:rPr>
                  <a:t>Etc...</a:t>
                </a:r>
              </a:p>
              <a:p>
                <a:pPr marL="457200" marR="0" lvl="0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endParaRPr kumimoji="0" lang="pt-BR" alt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+mn-ea"/>
                  <a:cs typeface="+mn-cs"/>
                </a:endParaRPr>
              </a:p>
              <a:p>
                <a:pPr marL="457200" marR="0" lvl="0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alt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+mn-ea"/>
                  <a:cs typeface="+mn-cs"/>
                </a:endParaRPr>
              </a:p>
            </p:txBody>
          </p:sp>
          <p:sp>
            <p:nvSpPr>
              <p:cNvPr id="33" name="Line 31"/>
              <p:cNvSpPr>
                <a:spLocks noChangeShapeType="1"/>
              </p:cNvSpPr>
              <p:nvPr/>
            </p:nvSpPr>
            <p:spPr bwMode="auto">
              <a:xfrm>
                <a:off x="124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99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 flipH="1" flipV="1">
              <a:off x="1728" y="2016"/>
              <a:ext cx="960" cy="576"/>
            </a:xfrm>
            <a:prstGeom prst="line">
              <a:avLst/>
            </a:prstGeom>
            <a:noFill/>
            <a:ln w="9525">
              <a:solidFill>
                <a:srgbClr val="990099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6561138" y="4598987"/>
            <a:ext cx="1989138" cy="1295400"/>
            <a:chOff x="4320" y="3360"/>
            <a:chExt cx="1253" cy="816"/>
          </a:xfrm>
        </p:grpSpPr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4656" y="3888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2400" b="1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+mn-ea"/>
                  <a:cs typeface="+mn-cs"/>
                </a:rPr>
                <a:t>Membros</a:t>
              </a:r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 flipH="1" flipV="1">
              <a:off x="4896" y="3552"/>
              <a:ext cx="48" cy="3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H="1" flipV="1">
              <a:off x="4704" y="3696"/>
              <a:ext cx="240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H="1" flipV="1">
              <a:off x="4464" y="3840"/>
              <a:ext cx="480" cy="4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H="1">
              <a:off x="4320" y="3888"/>
              <a:ext cx="624" cy="4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V="1">
              <a:off x="4944" y="3360"/>
              <a:ext cx="288" cy="52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1" name="Rectangle 42"/>
          <p:cNvSpPr>
            <a:spLocks noChangeArrowheads="1"/>
          </p:cNvSpPr>
          <p:nvPr/>
        </p:nvSpPr>
        <p:spPr bwMode="auto">
          <a:xfrm>
            <a:off x="1150938" y="3760787"/>
            <a:ext cx="2590800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Medidas</a:t>
            </a:r>
            <a:r>
              <a:rPr kumimoji="0" lang="en-US" alt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É </a:t>
            </a:r>
            <a:r>
              <a:rPr kumimoji="0" lang="en-US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representada</a:t>
            </a:r>
            <a:r>
              <a:rPr kumimoji="0" lang="en-US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 </a:t>
            </a:r>
            <a:r>
              <a:rPr kumimoji="0" lang="en-US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por</a:t>
            </a:r>
            <a:r>
              <a:rPr kumimoji="0" lang="en-US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 </a:t>
            </a:r>
            <a:r>
              <a:rPr kumimoji="0" lang="en-US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uma</a:t>
            </a:r>
            <a:r>
              <a:rPr kumimoji="0" lang="en-US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 </a:t>
            </a:r>
            <a:r>
              <a:rPr kumimoji="0" lang="en-US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dimensão</a:t>
            </a:r>
            <a:r>
              <a:rPr kumimoji="0" lang="en-US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 especial  </a:t>
            </a:r>
            <a:r>
              <a:rPr kumimoji="0" lang="en-US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utilizada</a:t>
            </a:r>
            <a:r>
              <a:rPr kumimoji="0" lang="en-US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 para </a:t>
            </a:r>
            <a:r>
              <a:rPr kumimoji="0" lang="en-US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realizar</a:t>
            </a:r>
            <a:r>
              <a:rPr kumimoji="0" lang="en-US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 </a:t>
            </a:r>
            <a:r>
              <a:rPr kumimoji="0" lang="en-US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comparações</a:t>
            </a:r>
            <a:r>
              <a:rPr kumimoji="0" lang="en-US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pt-BR" sz="1600" b="1" i="0" u="none" strike="noStrike" kern="1200" cap="none" spc="0" normalizeH="0" baseline="0" noProof="0" dirty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Inclui</a:t>
            </a:r>
            <a:r>
              <a:rPr kumimoji="0" lang="en-US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 </a:t>
            </a:r>
            <a:r>
              <a:rPr kumimoji="0" lang="en-US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membros</a:t>
            </a:r>
            <a:r>
              <a:rPr kumimoji="0" lang="en-US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 </a:t>
            </a:r>
            <a:r>
              <a:rPr kumimoji="0" lang="en-US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como</a:t>
            </a:r>
            <a:r>
              <a:rPr kumimoji="0" lang="en-US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: </a:t>
            </a:r>
            <a:r>
              <a:rPr kumimoji="0" lang="en-US" alt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custos</a:t>
            </a:r>
            <a:r>
              <a:rPr kumimoji="0" lang="en-US" alt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, </a:t>
            </a:r>
            <a:r>
              <a:rPr kumimoji="0" lang="en-US" alt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lucros</a:t>
            </a:r>
            <a:r>
              <a:rPr kumimoji="0" lang="en-US" alt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 </a:t>
            </a:r>
            <a:r>
              <a:rPr kumimoji="0" lang="en-US" alt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ou</a:t>
            </a:r>
            <a:r>
              <a:rPr kumimoji="0" lang="en-US" alt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 </a:t>
            </a:r>
            <a:r>
              <a:rPr kumimoji="0" lang="en-US" alt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taxas</a:t>
            </a:r>
            <a:r>
              <a:rPr kumimoji="0" lang="en-US" alt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pt-BR" sz="1700" b="1" i="0" u="none" strike="noStrike" kern="1200" cap="none" spc="0" normalizeH="0" baseline="0" noProof="0" dirty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24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635896" y="912522"/>
            <a:ext cx="48906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 caixa nos mostra na aresta inferior o primeiro quartil e no superior o terceiro. O intervalo entre Q</a:t>
            </a:r>
            <a:r>
              <a:rPr kumimoji="0" lang="pt-BR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1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e Q</a:t>
            </a:r>
            <a:r>
              <a:rPr kumimoji="0" lang="pt-BR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3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contém 50% das observações centrais. IQ (intervalo quartil) é a altura da caixa.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Já outlier é o valor aberrante. Escapa dos bigodes que são +/- 1,5 IQ.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Abaixo uma representação mais detalhada.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8676" name="Picture 4" descr="http://upload.wikimedia.org/wikipedia/en/e/e9/John_Tuke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7584" y="4581128"/>
            <a:ext cx="1593050" cy="201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395536" y="260648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História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C6D5CC-4962-493F-9AC3-56B15EAAA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76631"/>
            <a:ext cx="2611277" cy="32400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471631-EEE5-4601-9E47-8313D816D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47" y="3467067"/>
            <a:ext cx="4537542" cy="34276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912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10" y="2492896"/>
            <a:ext cx="379529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67544" y="995546"/>
            <a:ext cx="83455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Em 1973, estatístico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Francis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Anscombe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criou seu homônimo “Quarteto de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Anscombe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“ para mostrar que um gráfico é capaz de mostrar a realidade por trás dos dados do que os dados em si. O quarteto assume a forma de quatro conjuntos de dados X e Y:</a:t>
            </a:r>
          </a:p>
        </p:txBody>
      </p:sp>
      <p:sp>
        <p:nvSpPr>
          <p:cNvPr id="8" name="Retângulo 7"/>
          <p:cNvSpPr/>
          <p:nvPr/>
        </p:nvSpPr>
        <p:spPr>
          <a:xfrm>
            <a:off x="4616675" y="2492896"/>
            <a:ext cx="41727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Ao olhar para as tabelas, é difícil entender o comportamento deste rol de informações.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202113"/>
            <a:ext cx="19050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395536" y="260648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Quarteto de </a:t>
            </a:r>
            <a:r>
              <a:rPr kumimoji="0" lang="pt-BR" alt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Anscombe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6046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10" y="2492896"/>
            <a:ext cx="379529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95536" y="995546"/>
            <a:ext cx="84175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Para ver mais claramente, realizou alguns cálculos estatísticos para identificar características. E então, eis que, pode ver que os quatro conjuntos têm propriedades idênticas. Seria portanto tentador a acreditar que os quatro conjuntos de dados possuem representações semelhantes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: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73" y="2491450"/>
            <a:ext cx="3658914" cy="17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de seta reta 3"/>
          <p:cNvCxnSpPr/>
          <p:nvPr/>
        </p:nvCxnSpPr>
        <p:spPr bwMode="auto">
          <a:xfrm>
            <a:off x="6300192" y="2051859"/>
            <a:ext cx="0" cy="873085"/>
          </a:xfrm>
          <a:prstGeom prst="straightConnector1">
            <a:avLst/>
          </a:prstGeom>
          <a:solidFill>
            <a:srgbClr val="FFFF99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Retângulo 6"/>
          <p:cNvSpPr/>
          <p:nvPr/>
        </p:nvSpPr>
        <p:spPr>
          <a:xfrm>
            <a:off x="395536" y="260648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Quarteto de </a:t>
            </a:r>
            <a:r>
              <a:rPr kumimoji="0" lang="pt-BR" alt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Anscombe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AE4C931-16B7-4176-B5EB-C33559C17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202113"/>
            <a:ext cx="19050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9035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3703950" cy="39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95536" y="980728"/>
            <a:ext cx="84175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Quando traçado os conjuntos de dados como pontos em um gráfico, comprovou-se que eles representam modelos completamente diferentes</a:t>
            </a:r>
          </a:p>
        </p:txBody>
      </p:sp>
      <p:cxnSp>
        <p:nvCxnSpPr>
          <p:cNvPr id="4" name="Conector de seta reta 3"/>
          <p:cNvCxnSpPr>
            <a:cxnSpLocks/>
          </p:cNvCxnSpPr>
          <p:nvPr/>
        </p:nvCxnSpPr>
        <p:spPr bwMode="auto">
          <a:xfrm>
            <a:off x="4099486" y="3645024"/>
            <a:ext cx="328498" cy="0"/>
          </a:xfrm>
          <a:prstGeom prst="straightConnector1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2060848"/>
            <a:ext cx="4392785" cy="39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395536" y="260648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Quarteto de </a:t>
            </a:r>
            <a:r>
              <a:rPr kumimoji="0" lang="pt-BR" alt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Anscombe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038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836712"/>
            <a:ext cx="84175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Premissa errada: Quanto mais variáveis independentes usadas para explicar a variável de interesse, melhor. Por exemplo, minha variável de interesse é a altura de uma pessoa e coleto dados de diversas variáveis como peso, idade, sexo, escolaridade, frequência cardíaca, cor do cabelo, tende a melhorar a precisão, nessa linha de pensamento.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Consequência: Dificulta muito a interpretação do modelo. Quando ajustamos um modelo de regressão queremos que ele seja facilmente entendido. Mas, como explicar o efeito de cada variável independente na variável resposta? Além disso, algumas variáveis podem possuir um efeito baixíssimo e não serem relevantes para explicar a variável resposta. A gravidade do corpo do médico afeta mais o recém nascido do que Marte...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Solução: Antes de poluir um modelo com variáveis, observe as que estão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disponíveies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 selecione somente as relevantes para explicar a variável resposta. Depois de ajustada, verificar se a regressão é satisfatória. Se não for, daí sim acrescentar mas variáveis aos poucos.</a:t>
            </a:r>
          </a:p>
        </p:txBody>
      </p:sp>
      <p:sp>
        <p:nvSpPr>
          <p:cNvPr id="7" name="Retângulo 6"/>
          <p:cNvSpPr/>
          <p:nvPr/>
        </p:nvSpPr>
        <p:spPr>
          <a:xfrm>
            <a:off x="78611" y="116632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5 jeitos de fazer errado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F99420-54D5-41C1-A68C-079585652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904" y="5373216"/>
            <a:ext cx="2433031" cy="14093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3484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39594" y="692696"/>
            <a:ext cx="841752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Premissa errada: Quanto maior a correlação entre variáveis, melhor.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Consequência: Matematicamente, correlações altas entre as variáveis independentes causam uma instabilidade numérica ao ajustar a curva de regressão, o chamado efeito de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multicolinearidade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ou redundância.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Solução: Não confundir relação com correlação. É muito importante que as variáveis tenham alguma relação entre si para explicar a regressão, mas valores altíssimos de correlação geram redundância e podem ser matematicamente prejudiciais. Antes de ajustar o modelo de regressão verificar a correlação entre todas as variáveis independentes. Se existir uma correlação muito próxima de 1 ou -1 entre variáveis, escolher apenas a mais relevante delas para entrar no modelo.</a:t>
            </a:r>
          </a:p>
        </p:txBody>
      </p:sp>
      <p:sp>
        <p:nvSpPr>
          <p:cNvPr id="7" name="Retângulo 6"/>
          <p:cNvSpPr/>
          <p:nvPr/>
        </p:nvSpPr>
        <p:spPr>
          <a:xfrm>
            <a:off x="-38081" y="159023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5 jeitos de fazer errado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DEDBC5-C164-49F8-9A04-E97373EB3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1" y="4655463"/>
            <a:ext cx="3089452" cy="19934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558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5516" y="788457"/>
            <a:ext cx="86529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Premissa errada: Depois de ajustado o modelo de regressão, achar que olhar apenas para o R^2 (coeficiente de determinação) dá informações suficientes para julgar se a regressão é boa.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Consequência: Podemos obter péssimas regressões com R^2 altíssimos. Matematicamente, o R^2 é uma proporção entre 0 e 1 que lhe diz o quanto da variabilidade da variável resposta pode ser explicada pela regressão. Porém, é um número que cresce sempre que adicionamos uma variável independente no modelo. Mas modelos com muitas variáveis nem sempre são bons modelos e terão R^2 altos. Um exemplo clássico de como podemos superestimar o poder de R^2 é o quarteto de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Anscombe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Solução: Não confundir relação com correlação. É muito importante que as variáveis tenham alguma relação entre si para explicar a regressão, mas valores altíssimos de correlação geram redundância e podem ser matematicamente prejudiciais. 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155526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5 jeitos de fazer errado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194" name="Picture 2" descr="Resultado de imagem para anscombe's quartet">
            <a:extLst>
              <a:ext uri="{FF2B5EF4-FFF2-40B4-BE49-F238E27FC236}">
                <a16:creationId xmlns:a16="http://schemas.microsoft.com/office/drawing/2014/main" id="{A0F1FD39-718F-4579-B22E-251C21DDA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3" y="5188684"/>
            <a:ext cx="1544191" cy="153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9784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734054"/>
            <a:ext cx="86764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Premissa errada: O pressuposto para ajustar uma regressão é que os dados sejam normais.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Consequência: A tentativa de normalizar os dados é vã, pois não existe necessidade alguma para tal coisa.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Solução: O pressuposto principal é que os dados sejam contínuos e os resíduos (ou erros) tenham variância constante e sejam independentes. Ou seja, depois de ajustar a regressão, um gráfico de dispersão dos resíduos (valor ajustado menos valor real) mostrará se estes se concentram em torno do zero e tem uma variabilidade constante. Na imagem abaixo temos três gráficos de dispersão de resíduos para modelos diferentes. Na primeira figura os resíduos se concentram em torno do zero e possuem uma variabilidade aparentemente constante.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139974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5 jeitos de fazer errado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6E560E-8A2B-4F8A-85F7-CDAAF1125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63" y="5085184"/>
            <a:ext cx="3209925" cy="1447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6CA9731-1BE2-406D-8BFB-4E374B4D8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4822486"/>
            <a:ext cx="1935160" cy="17104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5458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56728" y="764704"/>
            <a:ext cx="8949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Premissa errada: Variáveis não significativas não devem fazer parte da regressão. Quando o teste de hipótese verifica que a variável independente é significativa então  é crucial que esta faça parte do modelo.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Consequência: Uma variável muito importante para explicar a variável resposta, mesmo que ela tenha se mostrado não significativa, pode estar sendo retirada da regressão.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Solução:  Pensar além dos números é fundamental. Verificar qual a relação entre a variável independente e a variável resposta. Se antes de ajustar a regressão existia a certeza de que aquela é a variável chave do modelo, pode ser que ela ainda seja, mas tenha um efeito pequeno. Afinal, o teste de hipótese verifica se o efeito é zero ou não e efeitos observados próximos de zero podem acusar não significância.</a:t>
            </a:r>
          </a:p>
        </p:txBody>
      </p:sp>
      <p:sp>
        <p:nvSpPr>
          <p:cNvPr id="7" name="Retângulo 6"/>
          <p:cNvSpPr/>
          <p:nvPr/>
        </p:nvSpPr>
        <p:spPr>
          <a:xfrm>
            <a:off x="-22076" y="11895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5 jeitos de fazer errado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266" name="Picture 2" descr="Imagem relacionada">
            <a:extLst>
              <a:ext uri="{FF2B5EF4-FFF2-40B4-BE49-F238E27FC236}">
                <a16:creationId xmlns:a16="http://schemas.microsoft.com/office/drawing/2014/main" id="{A0D8E402-EB74-40EE-A6B7-F026F551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34" y="4797152"/>
            <a:ext cx="5895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7914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TextBox 7"/>
          <p:cNvSpPr txBox="1">
            <a:spLocks noChangeArrowheads="1"/>
          </p:cNvSpPr>
          <p:nvPr/>
        </p:nvSpPr>
        <p:spPr bwMode="auto">
          <a:xfrm>
            <a:off x="8426450" y="62166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71F227-A711-4C48-8F2C-0F29CE0FF1F5}" type="slidenum">
              <a:rPr kumimoji="0" lang="en-US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Gotham-Bold"/>
                <a:cs typeface="Gotham-Bold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ld"/>
              <a:ea typeface="Gotham-Bold"/>
              <a:cs typeface="Gotham-Bold"/>
            </a:endParaRPr>
          </a:p>
        </p:txBody>
      </p:sp>
      <p:pic>
        <p:nvPicPr>
          <p:cNvPr id="9011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" y="980728"/>
            <a:ext cx="6318226" cy="475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063FFF-0699-4E84-99FA-5766540075C7}"/>
              </a:ext>
            </a:extLst>
          </p:cNvPr>
          <p:cNvSpPr txBox="1"/>
          <p:nvPr/>
        </p:nvSpPr>
        <p:spPr>
          <a:xfrm>
            <a:off x="5724128" y="4437112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Visualização de Dados: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328937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TextBox 7"/>
          <p:cNvSpPr txBox="1">
            <a:spLocks noChangeArrowheads="1"/>
          </p:cNvSpPr>
          <p:nvPr/>
        </p:nvSpPr>
        <p:spPr bwMode="auto">
          <a:xfrm>
            <a:off x="8426450" y="62166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71F227-A711-4C48-8F2C-0F29CE0FF1F5}" type="slidenum">
              <a:rPr kumimoji="0" lang="en-US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Gotham-Bold"/>
                <a:cs typeface="Gotham-Bold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ld"/>
              <a:ea typeface="Gotham-Bold"/>
              <a:cs typeface="Gotham-Bold"/>
            </a:endParaRPr>
          </a:p>
        </p:txBody>
      </p:sp>
      <p:pic>
        <p:nvPicPr>
          <p:cNvPr id="9011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" y="980728"/>
            <a:ext cx="6318226" cy="475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063FFF-0699-4E84-99FA-5766540075C7}"/>
              </a:ext>
            </a:extLst>
          </p:cNvPr>
          <p:cNvSpPr txBox="1"/>
          <p:nvPr/>
        </p:nvSpPr>
        <p:spPr>
          <a:xfrm>
            <a:off x="5724128" y="4437112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Visualização de Dados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Arte ou Técnica?</a:t>
            </a:r>
          </a:p>
        </p:txBody>
      </p:sp>
    </p:spTree>
    <p:extLst>
      <p:ext uri="{BB962C8B-B14F-4D97-AF65-F5344CB8AC3E}">
        <p14:creationId xmlns:p14="http://schemas.microsoft.com/office/powerpoint/2010/main" val="3068430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957" t="9523" b="23627"/>
          <a:stretch/>
        </p:blipFill>
        <p:spPr>
          <a:xfrm>
            <a:off x="5973542" y="476672"/>
            <a:ext cx="3065713" cy="301132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95537" y="1057516"/>
            <a:ext cx="61926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Um dos grandes desafios desta área é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COMPREENDER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DETERMINAR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os dados que você está tentando visualizar e tipo de informação que você quer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COMUNICAR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6" y="3621052"/>
            <a:ext cx="3154024" cy="259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-109390" y="74597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Desafios 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495871" y="3572572"/>
            <a:ext cx="52528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Um grande benefício do tema, é a possibilidade de fazermos  “perguntas” aos dados, gerar </a:t>
            </a: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insights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 visuais e muitas vezes encontrar características que poderiam passar desapercebidas...</a:t>
            </a:r>
          </a:p>
        </p:txBody>
      </p:sp>
      <p:grpSp>
        <p:nvGrpSpPr>
          <p:cNvPr id="8" name="Agrupar 7"/>
          <p:cNvGrpSpPr/>
          <p:nvPr/>
        </p:nvGrpSpPr>
        <p:grpSpPr>
          <a:xfrm>
            <a:off x="5724128" y="5303605"/>
            <a:ext cx="3106817" cy="1345514"/>
            <a:chOff x="6361271" y="5249570"/>
            <a:chExt cx="3138834" cy="1580663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42"/>
            <a:stretch/>
          </p:blipFill>
          <p:spPr bwMode="auto">
            <a:xfrm>
              <a:off x="6361271" y="5249570"/>
              <a:ext cx="2781190" cy="1580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Representante Tableau no Brasil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15"/>
            <a:stretch/>
          </p:blipFill>
          <p:spPr bwMode="auto">
            <a:xfrm>
              <a:off x="8711076" y="5578441"/>
              <a:ext cx="789029" cy="446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52877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313132" y="5388330"/>
            <a:ext cx="41408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5,91% parece maior que 6,50%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352927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5" y="163782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Características 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313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misleading1_fox">
            <a:hlinkClick r:id="rId4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42965"/>
            <a:ext cx="8424936" cy="52768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/>
          <p:cNvSpPr/>
          <p:nvPr/>
        </p:nvSpPr>
        <p:spPr>
          <a:xfrm>
            <a:off x="2307" y="144953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Características 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8B225CD-5AE7-4584-B126-F94C075B4A4C}"/>
              </a:ext>
            </a:extLst>
          </p:cNvPr>
          <p:cNvSpPr/>
          <p:nvPr/>
        </p:nvSpPr>
        <p:spPr>
          <a:xfrm>
            <a:off x="2339752" y="6249177"/>
            <a:ext cx="47997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,6% parece muito mais que 4,6% ...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32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109411" y="908720"/>
            <a:ext cx="36496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À primeira vista, parece que as mortes por arma de fogo estão em declínio na Flórida.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Mas um olhar mais atento mostra que o eixo y está de cabeça para baixo, com zero no início e o valor máximo na parte inferior.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À medida que as mortes por arma aumentam, a linha se move para baixo</a:t>
            </a:r>
          </a:p>
        </p:txBody>
      </p:sp>
      <p:pic>
        <p:nvPicPr>
          <p:cNvPr id="6" name="Imagem 5" descr="misleading3_deaths">
            <a:hlinkClick r:id="rId4"/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"/>
          <a:stretch/>
        </p:blipFill>
        <p:spPr bwMode="auto">
          <a:xfrm>
            <a:off x="395536" y="692696"/>
            <a:ext cx="4446240" cy="57332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5A9AC24-80C0-428D-9819-96AC03658EF2}"/>
              </a:ext>
            </a:extLst>
          </p:cNvPr>
          <p:cNvSpPr/>
          <p:nvPr/>
        </p:nvSpPr>
        <p:spPr>
          <a:xfrm>
            <a:off x="2307" y="144953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Visualização de Dados. Características 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299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http://spazziomsaudeebemestar.com/atual/images/Flutuacaoparaexecutivos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9" t="7750"/>
          <a:stretch/>
        </p:blipFill>
        <p:spPr bwMode="auto">
          <a:xfrm>
            <a:off x="1" y="2981150"/>
            <a:ext cx="4932040" cy="38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exame.abril.com.br/assets/pictures/24860/size_590_bolsa-ny.jpg?12989243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2573829"/>
            <a:ext cx="3312368" cy="248708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5"/>
          <p:cNvSpPr>
            <a:spLocks noGrp="1"/>
          </p:cNvSpPr>
          <p:nvPr>
            <p:ph idx="4294967295"/>
          </p:nvPr>
        </p:nvSpPr>
        <p:spPr>
          <a:xfrm>
            <a:off x="323849" y="877392"/>
            <a:ext cx="8424863" cy="1687512"/>
          </a:xfrm>
        </p:spPr>
        <p:txBody>
          <a:bodyPr>
            <a:normAutofit lnSpcReduction="10000"/>
          </a:bodyPr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1800" b="0" dirty="0">
                <a:latin typeface="Calibri Light" panose="020F0302020204030204" pitchFamily="34" charset="0"/>
              </a:rPr>
              <a:t>O Vice Presidente da área Comercial vem sendo fortemente questionado pelos acionistas e pares a respeito das decisões tomadas nos comitês semanais, pois algumas alavancas de negócio não estão produzindo resultados satisfatórios apesa</a:t>
            </a:r>
            <a:r>
              <a:rPr lang="pt-BR" altLang="pt-BR" sz="1800" dirty="0">
                <a:latin typeface="Calibri Light" panose="020F0302020204030204" pitchFamily="34" charset="0"/>
              </a:rPr>
              <a:t>r de todas as iniciativas implementadas</a:t>
            </a:r>
            <a:r>
              <a:rPr lang="pt-BR" altLang="pt-BR" sz="1800" b="0" dirty="0">
                <a:latin typeface="Calibri Light" panose="020F0302020204030204" pitchFamily="34" charset="0"/>
              </a:rPr>
              <a:t>. O dilema deste “VP” é que possui uma equipe de informações, analistas de negócios e alguns </a:t>
            </a:r>
            <a:r>
              <a:rPr lang="pt-BR" altLang="pt-BR" sz="1800" b="0" i="1" dirty="0" err="1">
                <a:latin typeface="Calibri Light" panose="020F0302020204030204" pitchFamily="34" charset="0"/>
              </a:rPr>
              <a:t>reports</a:t>
            </a:r>
            <a:r>
              <a:rPr lang="pt-BR" altLang="pt-BR" sz="1800" b="0" dirty="0">
                <a:latin typeface="Calibri Light" panose="020F0302020204030204" pitchFamily="34" charset="0"/>
              </a:rPr>
              <a:t> que estão feitos para agilizar a tomada de decisão, gerar insights, e orientá-lo quanto a dire</a:t>
            </a:r>
            <a:r>
              <a:rPr lang="pt-BR" altLang="pt-BR" sz="1800" dirty="0">
                <a:latin typeface="Calibri Light" panose="020F0302020204030204" pitchFamily="34" charset="0"/>
              </a:rPr>
              <a:t>ção do negócio. A seguir:</a:t>
            </a:r>
            <a:endParaRPr lang="pt-BR" altLang="pt-BR" sz="18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35421" y="116632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Situação de Negócio. Como recebemos as informações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875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137876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Situação de Negócio. Como recebemos as informações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" y="788167"/>
            <a:ext cx="8424863" cy="465705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7" name="Espaço Reservado para Conteúdo 5"/>
          <p:cNvSpPr>
            <a:spLocks noGrp="1"/>
          </p:cNvSpPr>
          <p:nvPr>
            <p:ph idx="4294967295"/>
          </p:nvPr>
        </p:nvSpPr>
        <p:spPr>
          <a:xfrm>
            <a:off x="323849" y="5427003"/>
            <a:ext cx="8424863" cy="594285"/>
          </a:xfrm>
        </p:spPr>
        <p:txBody>
          <a:bodyPr>
            <a:normAutofit/>
          </a:bodyPr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1600" b="0" dirty="0">
                <a:latin typeface="Calibri Light" panose="020F0302020204030204" pitchFamily="34" charset="0"/>
              </a:rPr>
              <a:t>Este </a:t>
            </a:r>
            <a:r>
              <a:rPr lang="pt-BR" altLang="pt-BR" sz="1600" b="0" dirty="0" err="1">
                <a:latin typeface="Calibri Light" panose="020F0302020204030204" pitchFamily="34" charset="0"/>
              </a:rPr>
              <a:t>Dashboard</a:t>
            </a:r>
            <a:r>
              <a:rPr lang="pt-BR" altLang="pt-BR" sz="1600" b="0" dirty="0">
                <a:latin typeface="Calibri Light" panose="020F0302020204030204" pitchFamily="34" charset="0"/>
              </a:rPr>
              <a:t> é atualizado diariamente e disponibilizado ao VP para acompanhamento de negócio. Dentre as diversas questões que podem surgir: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23849" y="6026932"/>
            <a:ext cx="8424863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Que conclusões podemos tirar a partir destas informações?</a:t>
            </a:r>
            <a:endParaRPr kumimoji="0" lang="pt-BR" altLang="pt-BR" sz="24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166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58020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Situação de Negócio. Como recebemos as informações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Espaço Reservado para Conteúdo 5"/>
          <p:cNvSpPr>
            <a:spLocks noGrp="1"/>
          </p:cNvSpPr>
          <p:nvPr>
            <p:ph idx="4294967295"/>
          </p:nvPr>
        </p:nvSpPr>
        <p:spPr>
          <a:xfrm>
            <a:off x="323849" y="5427003"/>
            <a:ext cx="8424863" cy="594285"/>
          </a:xfrm>
        </p:spPr>
        <p:txBody>
          <a:bodyPr>
            <a:normAutofit/>
          </a:bodyPr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1600" dirty="0">
                <a:latin typeface="Calibri Light" panose="020F0302020204030204" pitchFamily="34" charset="0"/>
              </a:rPr>
              <a:t>É possível perceber que MESAS apesar de ser o segundo subproduto mais vendido, gera resultado global negativo (representado pelas cores) concentrado nas regiões Sudeste e Centro Oeste.</a:t>
            </a:r>
            <a:endParaRPr lang="pt-BR" altLang="pt-BR" sz="16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b="0" dirty="0">
              <a:latin typeface="Calibri Light" panose="020F030202020403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23849" y="6026932"/>
            <a:ext cx="8424863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E certamente outras conclusões / questionamentos surgem</a:t>
            </a:r>
            <a:endParaRPr kumimoji="0" lang="pt-BR" altLang="pt-BR" sz="24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9" y="783104"/>
            <a:ext cx="8428154" cy="46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02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502965" y="188913"/>
            <a:ext cx="5437187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dirty="0">
                <a:latin typeface="Calibri" panose="020F0502020204030204" pitchFamily="34" charset="0"/>
                <a:cs typeface="Times New Roman" panose="02020603050405020304" pitchFamily="18" charset="0"/>
              </a:rPr>
              <a:t>Prática e Exemplo</a:t>
            </a:r>
            <a:endParaRPr lang="en-US" altLang="pt-BR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95288" y="1772518"/>
            <a:ext cx="8137152" cy="31686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û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+mj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pt-BR" altLang="pt-BR" sz="2000" dirty="0">
                <a:latin typeface="Calibri" pitchFamily="34" charset="0"/>
                <a:cs typeface="Arial" charset="0"/>
              </a:rPr>
              <a:t>Retomada</a:t>
            </a:r>
          </a:p>
          <a:p>
            <a:pPr>
              <a:defRPr/>
            </a:pPr>
            <a:endParaRPr lang="pt-BR" altLang="pt-BR" sz="800" b="0" dirty="0">
              <a:latin typeface="Calibri" pitchFamily="34" charset="0"/>
              <a:cs typeface="Arial" charset="0"/>
            </a:endParaRPr>
          </a:p>
          <a:p>
            <a:pPr marL="3138488" lvl="1" indent="-273050">
              <a:buClr>
                <a:srgbClr val="C00000"/>
              </a:buClr>
              <a:defRPr/>
            </a:pPr>
            <a:r>
              <a:rPr lang="pt-BR" sz="1800" b="0" dirty="0">
                <a:latin typeface="Calibri" pitchFamily="34" charset="0"/>
                <a:cs typeface="Arial" charset="0"/>
              </a:rPr>
              <a:t>Praticar na base </a:t>
            </a:r>
            <a:r>
              <a:rPr lang="pt-BR" sz="1800" dirty="0">
                <a:latin typeface="Calibri" pitchFamily="34" charset="0"/>
                <a:cs typeface="Arial" charset="0"/>
              </a:rPr>
              <a:t>indicada para práticas</a:t>
            </a:r>
            <a:endParaRPr lang="pt-BR" sz="1800" b="0" dirty="0">
              <a:latin typeface="Calibri" pitchFamily="34" charset="0"/>
              <a:cs typeface="Arial" charset="0"/>
            </a:endParaRPr>
          </a:p>
          <a:p>
            <a:pPr marL="3138488" lvl="1" indent="-273050">
              <a:buClr>
                <a:srgbClr val="C00000"/>
              </a:buClr>
              <a:defRPr/>
            </a:pPr>
            <a:r>
              <a:rPr lang="pt-BR" sz="1800" b="0" dirty="0">
                <a:latin typeface="Calibri" pitchFamily="34" charset="0"/>
                <a:cs typeface="Arial" charset="0"/>
              </a:rPr>
              <a:t>Explorar aspectos na base </a:t>
            </a:r>
            <a:r>
              <a:rPr lang="pt-BR" sz="1800">
                <a:latin typeface="Calibri" pitchFamily="34" charset="0"/>
                <a:cs typeface="Arial" charset="0"/>
              </a:rPr>
              <a:t>para práticas</a:t>
            </a:r>
            <a:endParaRPr lang="pt-BR" sz="1800" b="0" dirty="0">
              <a:latin typeface="Calibri" pitchFamily="34" charset="0"/>
              <a:cs typeface="Arial" charset="0"/>
            </a:endParaRPr>
          </a:p>
          <a:p>
            <a:pPr marL="3138488" lvl="1" indent="-273050">
              <a:buClr>
                <a:srgbClr val="C00000"/>
              </a:buClr>
              <a:defRPr/>
            </a:pPr>
            <a:r>
              <a:rPr lang="pt-BR" sz="1800" b="0" dirty="0">
                <a:latin typeface="Calibri" pitchFamily="34" charset="0"/>
                <a:cs typeface="Arial" charset="0"/>
              </a:rPr>
              <a:t>Construir solução para o problema proposto (em grupo)</a:t>
            </a:r>
          </a:p>
          <a:p>
            <a:pPr marL="3138488" lvl="1" indent="-273050">
              <a:buClr>
                <a:srgbClr val="C00000"/>
              </a:buClr>
              <a:defRPr/>
            </a:pPr>
            <a:r>
              <a:rPr lang="pt-BR" sz="1800" b="0" dirty="0">
                <a:latin typeface="Calibri" pitchFamily="34" charset="0"/>
                <a:cs typeface="Arial" charset="0"/>
              </a:rPr>
              <a:t>Postar a resposta (Avaliação)</a:t>
            </a:r>
          </a:p>
          <a:p>
            <a:pPr lvl="1">
              <a:buClrTx/>
              <a:defRPr/>
            </a:pPr>
            <a:endParaRPr lang="pt-BR" altLang="pt-BR" sz="1600" b="0" dirty="0">
              <a:latin typeface="Calibri" pitchFamily="34" charset="0"/>
              <a:cs typeface="Arial" charset="0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65" y="2254514"/>
            <a:ext cx="2448396" cy="26866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415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6"/>
          <p:cNvSpPr>
            <a:spLocks noChangeArrowheads="1"/>
          </p:cNvSpPr>
          <p:nvPr/>
        </p:nvSpPr>
        <p:spPr bwMode="auto">
          <a:xfrm>
            <a:off x="4139952" y="2636912"/>
            <a:ext cx="4248472" cy="127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pt-BR" sz="1100" dirty="0">
                <a:solidFill>
                  <a:schemeClr val="bg1"/>
                </a:solidFill>
                <a:latin typeface="Gotham-Bold"/>
                <a:cs typeface="Gotham-Bold"/>
              </a:rPr>
              <a:t>Copyright © 2017</a:t>
            </a:r>
          </a:p>
          <a:p>
            <a:pPr>
              <a:defRPr/>
            </a:pPr>
            <a:r>
              <a:rPr kumimoji="1" lang="pt-BR" sz="1100" dirty="0">
                <a:solidFill>
                  <a:schemeClr val="bg1"/>
                </a:solidFill>
                <a:latin typeface="Gotham-Bold"/>
                <a:cs typeface="Gotham-Bold"/>
              </a:rPr>
              <a:t>Prof. Jorge </a:t>
            </a:r>
            <a:r>
              <a:rPr kumimoji="1" lang="pt-BR" sz="1100" dirty="0" err="1">
                <a:solidFill>
                  <a:schemeClr val="bg1"/>
                </a:solidFill>
                <a:latin typeface="Gotham-Bold"/>
                <a:cs typeface="Gotham-Bold"/>
              </a:rPr>
              <a:t>Surian</a:t>
            </a:r>
            <a:r>
              <a:rPr kumimoji="1" lang="pt-BR" sz="1100" dirty="0">
                <a:solidFill>
                  <a:schemeClr val="bg1"/>
                </a:solidFill>
                <a:latin typeface="Gotham-Bold"/>
                <a:cs typeface="Gotham-Bold"/>
              </a:rPr>
              <a:t>, Regina </a:t>
            </a:r>
            <a:r>
              <a:rPr kumimoji="1" lang="pt-BR" sz="1100" dirty="0" err="1">
                <a:solidFill>
                  <a:schemeClr val="bg1"/>
                </a:solidFill>
                <a:latin typeface="Gotham-Bold"/>
                <a:cs typeface="Gotham-Bold"/>
              </a:rPr>
              <a:t>Cantele</a:t>
            </a:r>
            <a:r>
              <a:rPr kumimoji="1" lang="pt-BR" sz="1100" dirty="0">
                <a:solidFill>
                  <a:schemeClr val="bg1"/>
                </a:solidFill>
                <a:latin typeface="Gotham-Bold"/>
                <a:cs typeface="Gotham-Bold"/>
              </a:rPr>
              <a:t>, Celso Poderoso e Danilo Vasconcelos</a:t>
            </a:r>
          </a:p>
          <a:p>
            <a:pPr>
              <a:defRPr/>
            </a:pPr>
            <a:endParaRPr kumimoji="1" lang="pt-BR" sz="1100" dirty="0">
              <a:solidFill>
                <a:schemeClr val="bg1"/>
              </a:solidFill>
              <a:latin typeface="Gotham-Bold"/>
              <a:cs typeface="Gotham-Bold"/>
            </a:endParaRPr>
          </a:p>
          <a:p>
            <a:pPr>
              <a:defRPr/>
            </a:pPr>
            <a:r>
              <a:rPr kumimoji="1" lang="pt-BR" sz="1100" dirty="0">
                <a:solidFill>
                  <a:schemeClr val="bg1"/>
                </a:solidFill>
                <a:latin typeface="Gotham-Bold"/>
                <a:cs typeface="Gotham-Bold"/>
              </a:rPr>
              <a:t>Todos direitos reservados. Reprodução ou divulgação total ou parcial deste documento é expressamente proibido sem o consentimento formal, por escrito, dos professores.</a:t>
            </a:r>
          </a:p>
        </p:txBody>
      </p:sp>
    </p:spTree>
    <p:extLst>
      <p:ext uri="{BB962C8B-B14F-4D97-AF65-F5344CB8AC3E}">
        <p14:creationId xmlns:p14="http://schemas.microsoft.com/office/powerpoint/2010/main" val="133306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û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70EA2D-C2A6-4264-A72B-56101861AAD0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MS PGothic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MS PGothic" pitchFamily="34" charset="-128"/>
              <a:cs typeface="+mn-cs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50825" y="230415"/>
            <a:ext cx="4596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Ciência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Visualização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Dados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07504" y="776978"/>
            <a:ext cx="84359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Arte ou Ciência?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Data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Art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Está relacionada a uma visualização mais elaborada dos dados, um design refinado que tem como principal objetivo proporcionar uma experiência estética, mesmo que para tal, a leitura dos dados possa ser prejudicada.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Muito usada, por exemplo, na área publicitária. Nesse cenário gráficos em 3D ou em formato Pizza, Rosca.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Apresentações corporativas, cujo apelo visual é fundamental, com imagens e gráficos que atraem a atenção, onde é necessário envolver os expectadores, criando um ecossistema positivo para a empresa, são fundamentais.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 data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art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 palavra-chave é criatividade. Não basta mostrar a informação de maneira organizada, é preciso usá-la como instrumento de persuasão.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170" name="Picture 2" descr="Resultado de imagem para arte">
            <a:extLst>
              <a:ext uri="{FF2B5EF4-FFF2-40B4-BE49-F238E27FC236}">
                <a16:creationId xmlns:a16="http://schemas.microsoft.com/office/drawing/2014/main" id="{995B0234-6728-4056-8A85-4D6497E27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9" y="4679172"/>
            <a:ext cx="2952328" cy="186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ciência">
            <a:extLst>
              <a:ext uri="{FF2B5EF4-FFF2-40B4-BE49-F238E27FC236}">
                <a16:creationId xmlns:a16="http://schemas.microsoft.com/office/drawing/2014/main" id="{0D8002E6-4949-4746-BC93-5C232AA50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38" y="4660615"/>
            <a:ext cx="2040793" cy="20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m para versus">
            <a:extLst>
              <a:ext uri="{FF2B5EF4-FFF2-40B4-BE49-F238E27FC236}">
                <a16:creationId xmlns:a16="http://schemas.microsoft.com/office/drawing/2014/main" id="{130622F7-AE39-434C-BC5F-2120E4DF8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583" y="4437022"/>
            <a:ext cx="3203848" cy="22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26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û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70EA2D-C2A6-4264-A72B-56101861AAD0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MS PGothic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MS PGothic" pitchFamily="34" charset="-128"/>
              <a:cs typeface="+mn-cs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50825" y="230415"/>
            <a:ext cx="4596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Ciência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Visualização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Dados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50824" y="823685"/>
            <a:ext cx="84359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Arte ou Ciência?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Data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Visualization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Está relacionada a clareza na disposição dos dados com o objetivo principal de facilitar a leitura das informações. A abordagem do design não parte da premissa de experiência visual, mas sim do objetivo de transmitir a informação de forma mais natural e rápida possível, sem que objeto de visualização (gráfico, tabela, etc.) seja necessariamente bonito ou visualmente atraente.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Trata-se de buscar uma experiência agradável, mas voltada a objetivos claros, usualmente demonstrando aspectos comerciais, financeiros ou administrativos.</a:t>
            </a:r>
          </a:p>
        </p:txBody>
      </p:sp>
      <p:pic>
        <p:nvPicPr>
          <p:cNvPr id="7170" name="Picture 2" descr="Resultado de imagem para arte">
            <a:extLst>
              <a:ext uri="{FF2B5EF4-FFF2-40B4-BE49-F238E27FC236}">
                <a16:creationId xmlns:a16="http://schemas.microsoft.com/office/drawing/2014/main" id="{995B0234-6728-4056-8A85-4D6497E27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833801"/>
            <a:ext cx="2952328" cy="186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ciência">
            <a:extLst>
              <a:ext uri="{FF2B5EF4-FFF2-40B4-BE49-F238E27FC236}">
                <a16:creationId xmlns:a16="http://schemas.microsoft.com/office/drawing/2014/main" id="{0D8002E6-4949-4746-BC93-5C232AA50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38" y="4660615"/>
            <a:ext cx="2040793" cy="20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m para versus">
            <a:extLst>
              <a:ext uri="{FF2B5EF4-FFF2-40B4-BE49-F238E27FC236}">
                <a16:creationId xmlns:a16="http://schemas.microsoft.com/office/drawing/2014/main" id="{130622F7-AE39-434C-BC5F-2120E4DF8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737" y="4535007"/>
            <a:ext cx="3203848" cy="22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û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itchFamily="2" charset="2"/>
              <a:buChar char="F"/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70EA2D-C2A6-4264-A72B-56101861AAD0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MS PGothic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MS PGothic" pitchFamily="34" charset="-128"/>
              <a:cs typeface="+mn-cs"/>
            </a:endParaRPr>
          </a:p>
        </p:txBody>
      </p:sp>
      <p:pic>
        <p:nvPicPr>
          <p:cNvPr id="8194" name="Picture 2" descr="http://cdn.mos.techradar.com/art/software/Tableau/story_points_on_the_mac-970-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0162"/>
            <a:ext cx="9128262" cy="450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50825" y="230415"/>
            <a:ext cx="4596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Ciência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Visualização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Dados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21181" y="5470193"/>
            <a:ext cx="777591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Stephen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“A visualização de dados é a exibição gráfica de informação abstrata para duas finalidades: a tomada de decisão e comunicação”.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08" y="5346210"/>
            <a:ext cx="1519137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5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prof2000.pt/users/joanes/olhar_ev/imagens/myster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75048"/>
            <a:ext cx="3505873" cy="55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252536" y="0"/>
            <a:ext cx="51688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Princípios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 de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Percepção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 Visual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3" name="Retângulo 2">
            <a:hlinkClick r:id="rId4"/>
          </p:cNvPr>
          <p:cNvSpPr/>
          <p:nvPr/>
        </p:nvSpPr>
        <p:spPr>
          <a:xfrm>
            <a:off x="4263206" y="2868034"/>
            <a:ext cx="5168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4"/>
              </a:rPr>
              <a:t>Mysterious Mouth Appearing in the Back of My Nurse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A3D57D-4D26-475C-85FD-C5CDC21D9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4077072"/>
            <a:ext cx="2952895" cy="23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57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Footer Placeholder 1"/>
          <p:cNvSpPr txBox="1">
            <a:spLocks/>
          </p:cNvSpPr>
          <p:nvPr/>
        </p:nvSpPr>
        <p:spPr bwMode="auto">
          <a:xfrm>
            <a:off x="6813550" y="6362700"/>
            <a:ext cx="21351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Gill Sans MT" charset="0"/>
              </a:rPr>
              <a:t>©2011 Tableau Software Inc. All rights reserved.</a:t>
            </a:r>
          </a:p>
        </p:txBody>
      </p:sp>
      <p:sp>
        <p:nvSpPr>
          <p:cNvPr id="5" name="Retângulo 4"/>
          <p:cNvSpPr/>
          <p:nvPr/>
        </p:nvSpPr>
        <p:spPr>
          <a:xfrm>
            <a:off x="16666" y="130215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Conceitos. Percepção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51520" y="4653136"/>
            <a:ext cx="580734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Função Cerebral que atribui significado a estímulos sensoriais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É a aquisição , interpretação, seleção e organização das informações obtidas pelos sentidos.</a:t>
            </a:r>
          </a:p>
        </p:txBody>
      </p:sp>
      <p:pic>
        <p:nvPicPr>
          <p:cNvPr id="6146" name="Picture 2" descr="http://www.drugfreeadd.com/default/assets/Image/brai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48011"/>
            <a:ext cx="5394177" cy="374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nsf.gov/news/mmg/media/images/visual_learn_f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653136"/>
            <a:ext cx="2889876" cy="20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6197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Lc5JwUSQUJpPJTY8YJI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PPtWJ1J6TZFnT4JO9OoZ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f0kzEe1YxWhUkCuhT4v7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HP0705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474747"/>
      </a:accent1>
      <a:accent2>
        <a:srgbClr val="DADADA"/>
      </a:accent2>
      <a:accent3>
        <a:srgbClr val="FFFFFF"/>
      </a:accent3>
      <a:accent4>
        <a:srgbClr val="000000"/>
      </a:accent4>
      <a:accent5>
        <a:srgbClr val="B1B1B1"/>
      </a:accent5>
      <a:accent6>
        <a:srgbClr val="C5C5C5"/>
      </a:accent6>
      <a:hlink>
        <a:srgbClr val="000000"/>
      </a:hlink>
      <a:folHlink>
        <a:srgbClr val="919191"/>
      </a:folHlink>
    </a:clrScheme>
    <a:fontScheme name="PHP070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HP0705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P0705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6748</TotalTime>
  <Words>2284</Words>
  <Application>Microsoft Office PowerPoint</Application>
  <PresentationFormat>Apresentação na tela (4:3)</PresentationFormat>
  <Paragraphs>294</Paragraphs>
  <Slides>48</Slides>
  <Notes>47</Notes>
  <HiddenSlides>0</HiddenSlides>
  <MMClips>0</MMClips>
  <ScaleCrop>false</ScaleCrop>
  <HeadingPairs>
    <vt:vector size="8" baseType="variant">
      <vt:variant>
        <vt:lpstr>Fontes usadas</vt:lpstr>
      </vt:variant>
      <vt:variant>
        <vt:i4>12</vt:i4>
      </vt:variant>
      <vt:variant>
        <vt:lpstr>Tema</vt:lpstr>
      </vt:variant>
      <vt:variant>
        <vt:i4>4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65" baseType="lpstr">
      <vt:lpstr>ＭＳ Ｐゴシック</vt:lpstr>
      <vt:lpstr>ＭＳ Ｐゴシック</vt:lpstr>
      <vt:lpstr>Arial</vt:lpstr>
      <vt:lpstr>Arial Black</vt:lpstr>
      <vt:lpstr>Arial Unicode MS</vt:lpstr>
      <vt:lpstr>Calibri</vt:lpstr>
      <vt:lpstr>Calibri Light</vt:lpstr>
      <vt:lpstr>Gill Sans MT</vt:lpstr>
      <vt:lpstr>Gotham-Bold</vt:lpstr>
      <vt:lpstr>Square721 BT</vt:lpstr>
      <vt:lpstr>Times New Roman</vt:lpstr>
      <vt:lpstr>Wingdings</vt:lpstr>
      <vt:lpstr>Tema do Office</vt:lpstr>
      <vt:lpstr>1_Personalizar design</vt:lpstr>
      <vt:lpstr>4_Personalizar design</vt:lpstr>
      <vt:lpstr>1_PHP0705</vt:lpstr>
      <vt:lpstr>Slide do think-cell</vt:lpstr>
      <vt:lpstr>Apresentação do PowerPoint</vt:lpstr>
      <vt:lpstr>TIPOS DE Arquitetura olap</vt:lpstr>
      <vt:lpstr>Arquitetura OLAP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Conteúdo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Perfil</dc:creator>
  <cp:lastModifiedBy>Jorge Luiz Surian</cp:lastModifiedBy>
  <cp:revision>150</cp:revision>
  <dcterms:created xsi:type="dcterms:W3CDTF">2014-12-01T18:05:57Z</dcterms:created>
  <dcterms:modified xsi:type="dcterms:W3CDTF">2018-11-25T00:03:44Z</dcterms:modified>
</cp:coreProperties>
</file>